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2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2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5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65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69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7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71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72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XO Orie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4AA2D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/>
          <p:nvPr/>
        </p:nvSpPr>
        <p:spPr>
          <a:xfrm>
            <a:off x="-9360" y="-7200"/>
            <a:ext cx="9161280" cy="103968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" name="Полилиния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Группа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3" name="Полилиния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/>
              <a:ahLst/>
              <a:cxn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" name="Полилиния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/>
              <a:ahLst/>
              <a:cxn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XO Orie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XO Orie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XO Orie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XO Orie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XO Orie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Полилиния 6"/>
          <p:cNvSpPr/>
          <p:nvPr/>
        </p:nvSpPr>
        <p:spPr>
          <a:xfrm>
            <a:off x="-9360" y="-7200"/>
            <a:ext cx="9161280" cy="103968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" name="Полилиния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5" name="Группа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46" name="Полилиния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/>
              <a:ahLst/>
              <a:cxn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7" name="Полилиния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/>
              <a:ahLst/>
              <a:cxn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8880" cy="1249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latin typeface="XO Oriel"/>
              </a:rPr>
              <a:t>Для правки текста заглавия щёлкните мышью</a:t>
            </a: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 fontScale="81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XO Orie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XO Orie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XO Orie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XO Orie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XO Orie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XO Orie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XO Oriel"/>
              </a:rPr>
              <a:t>Седьмой уровень структуры</a:t>
            </a: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 fontScale="81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XO Orie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XO Orie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XO Orie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XO Orie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XO Orie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XO Orie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XO Orie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Полилиния 6"/>
          <p:cNvSpPr/>
          <p:nvPr/>
        </p:nvSpPr>
        <p:spPr>
          <a:xfrm>
            <a:off x="-9360" y="-7200"/>
            <a:ext cx="9161280" cy="103968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" name="Полилиния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9" name="Группа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90" name="Полилиния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/>
              <a:ahLst/>
              <a:cxn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1" name="Полилиния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/>
              <a:ahLst/>
              <a:cxn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XO Oriel"/>
              </a:rPr>
              <a:t>Для правки текста заглавия щёлкните мышью</a:t>
            </a: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XO Orie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XO Orie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XO Orie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XO Orie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tile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Полилиния 6"/>
          <p:cNvSpPr/>
          <p:nvPr/>
        </p:nvSpPr>
        <p:spPr>
          <a:xfrm>
            <a:off x="-9360" y="-7200"/>
            <a:ext cx="9161280" cy="103968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1" name="Полилиния 7"/>
          <p:cNvSpPr/>
          <p:nvPr/>
        </p:nvSpPr>
        <p:spPr>
          <a:xfrm>
            <a:off x="4381560" y="-7200"/>
            <a:ext cx="4760640" cy="63648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32" name="Группа 1"/>
          <p:cNvGrpSpPr/>
          <p:nvPr/>
        </p:nvGrpSpPr>
        <p:grpSpPr>
          <a:xfrm>
            <a:off x="-28080" y="-18000"/>
            <a:ext cx="9195120" cy="1084680"/>
            <a:chOff x="-28080" y="-18000"/>
            <a:chExt cx="9195120" cy="1084680"/>
          </a:xfrm>
        </p:grpSpPr>
        <p:sp>
          <p:nvSpPr>
            <p:cNvPr id="133" name="Полилиния 11"/>
            <p:cNvSpPr/>
            <p:nvPr/>
          </p:nvSpPr>
          <p:spPr>
            <a:xfrm rot="21435600">
              <a:off x="-17640" y="200520"/>
              <a:ext cx="9161280" cy="647280"/>
            </a:xfrm>
            <a:custGeom>
              <a:avLst/>
              <a:gdLst/>
              <a:ahLst/>
              <a:cxn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4" name="Полилиния 12"/>
            <p:cNvSpPr/>
            <p:nvPr/>
          </p:nvSpPr>
          <p:spPr>
            <a:xfrm rot="21435600">
              <a:off x="-14040" y="275040"/>
              <a:ext cx="9173880" cy="528480"/>
            </a:xfrm>
            <a:custGeom>
              <a:avLst/>
              <a:gdLst/>
              <a:ahLst/>
              <a:cxn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XO Oriel"/>
              </a:rPr>
              <a:t>Для правки текста заглавия щёлкните мышью</a:t>
            </a: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XO Orie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XO Orie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XO Orie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XO Orie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XO Orie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13.jpeg" Type="http://schemas.openxmlformats.org/officeDocument/2006/relationships/image"/><Relationship Id="rId1" Target="../slideLayouts/slideLayout25.xml" Type="http://schemas.openxmlformats.org/officeDocument/2006/relationships/slideLayout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3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5.xml" Type="http://schemas.openxmlformats.org/officeDocument/2006/relationships/slideLayout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Заголовок 1"/>
          <p:cNvSpPr/>
          <p:nvPr/>
        </p:nvSpPr>
        <p:spPr>
          <a:xfrm>
            <a:off x="500040" y="1071720"/>
            <a:ext cx="7883280" cy="3498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18360" bIns="0" anchor="b">
            <a:normAutofit/>
          </a:bodyPr>
          <a:lstStyle/>
          <a:p>
            <a:pPr algn="r">
              <a:lnSpc>
                <a:spcPct val="100000"/>
              </a:lnSpc>
            </a:pPr>
            <a:r>
              <a:rPr lang="ru-RU" sz="5600" b="1" strike="noStrike" spc="-1">
                <a:solidFill>
                  <a:srgbClr val="50E0EA"/>
                </a:solidFill>
                <a:latin typeface="Calibri"/>
                <a:ea typeface="DejaVu Sans"/>
              </a:rPr>
              <a:t>Устройство и содержание театральных уголков</a:t>
            </a:r>
            <a:endParaRPr lang="ru-RU" sz="5600" b="0" strike="noStrike" spc="-1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Заголовок 1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07" name="Содержимое 4" descr="DSC01981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285840" y="2071800"/>
            <a:ext cx="4213080" cy="3784320"/>
          </a:xfrm>
          <a:prstGeom prst="rect">
            <a:avLst/>
          </a:prstGeom>
          <a:ln w="0">
            <a:noFill/>
          </a:ln>
        </p:spPr>
      </p:pic>
      <p:sp>
        <p:nvSpPr>
          <p:cNvPr id="208" name="Содержимое 3"/>
          <p:cNvSpPr/>
          <p:nvPr/>
        </p:nvSpPr>
        <p:spPr>
          <a:xfrm>
            <a:off x="4643280" y="1285920"/>
            <a:ext cx="4356000" cy="4713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519"/>
              </a:spcBef>
            </a:pPr>
            <a:endParaRPr lang="ru-RU" sz="1800" b="0" strike="noStrike" spc="-1">
              <a:latin typeface="XO Oriel"/>
            </a:endParaRPr>
          </a:p>
          <a:p>
            <a:pPr>
              <a:lnSpc>
                <a:spcPct val="100000"/>
              </a:lnSpc>
              <a:spcBef>
                <a:spcPts val="519"/>
              </a:spcBef>
            </a:pPr>
            <a:endParaRPr lang="ru-RU" sz="18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6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Для развития у детей старшей, подготовительной группы творческого воображения и искусства перевоплощения, в театральных уголках этих групп целесообразно наличие алгоритмов. </a:t>
            </a:r>
            <a:endParaRPr lang="ru-RU" sz="2600" b="0" strike="noStrike" spc="-1">
              <a:latin typeface="XO Ori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Заголовок 4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800" b="0" strike="noStrike" spc="-1">
                <a:solidFill>
                  <a:srgbClr val="083763"/>
                </a:solidFill>
                <a:latin typeface="Calibri"/>
                <a:ea typeface="DejaVu Sans"/>
              </a:rPr>
              <a:t>Оживит театрализованную деятельность, сделает ее более интересной и привлекательной наличие в театральных уголках всех групп «Волшебных вещей»:</a:t>
            </a:r>
            <a:endParaRPr lang="ru-RU" sz="2800" b="0" strike="noStrike" spc="-1">
              <a:latin typeface="XO Oriel"/>
            </a:endParaRPr>
          </a:p>
        </p:txBody>
      </p:sp>
      <p:sp>
        <p:nvSpPr>
          <p:cNvPr id="210" name="Текст 5"/>
          <p:cNvSpPr/>
          <p:nvPr/>
        </p:nvSpPr>
        <p:spPr>
          <a:xfrm>
            <a:off x="457200" y="1855080"/>
            <a:ext cx="4038480" cy="1857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ru-RU" sz="2400" b="1" strike="noStrike" spc="-1">
                <a:solidFill>
                  <a:srgbClr val="04617B"/>
                </a:solidFill>
                <a:latin typeface="Constantia"/>
                <a:ea typeface="DejaVu Sans"/>
              </a:rPr>
              <a:t> волшебные ларец</a:t>
            </a:r>
            <a:r>
              <a:rPr lang="ru-RU" sz="2400" b="0" strike="noStrike" spc="-1">
                <a:solidFill>
                  <a:srgbClr val="04617B"/>
                </a:solidFill>
                <a:latin typeface="Constantia"/>
                <a:ea typeface="DejaVu Sans"/>
              </a:rPr>
              <a:t>, шкатулка, коробочка (для обыгрывания появления героев, какой либо вещи, сюрпризного момента)</a:t>
            </a:r>
            <a:endParaRPr lang="ru-RU" sz="2400" b="0" strike="noStrike" spc="-1">
              <a:latin typeface="XO Oriel"/>
            </a:endParaRPr>
          </a:p>
        </p:txBody>
      </p:sp>
      <p:sp>
        <p:nvSpPr>
          <p:cNvPr id="211" name="Текст 7"/>
          <p:cNvSpPr/>
          <p:nvPr/>
        </p:nvSpPr>
        <p:spPr>
          <a:xfrm>
            <a:off x="4645080" y="1859760"/>
            <a:ext cx="4039920" cy="1853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ctr">
            <a:normAutofit fontScale="87500" lnSpcReduction="20000"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ru-RU" sz="2400" b="1" strike="noStrike" spc="-1">
                <a:solidFill>
                  <a:srgbClr val="04617B"/>
                </a:solidFill>
                <a:latin typeface="Constantia"/>
                <a:ea typeface="DejaVu Sans"/>
              </a:rPr>
              <a:t>волшебный колпачок </a:t>
            </a:r>
            <a:r>
              <a:rPr lang="ru-RU" sz="2400" b="0" strike="noStrike" spc="-1">
                <a:solidFill>
                  <a:srgbClr val="04617B"/>
                </a:solidFill>
                <a:latin typeface="Constantia"/>
                <a:ea typeface="DejaVu Sans"/>
              </a:rPr>
              <a:t>(обладатель его становится невидимым, может незаметно наблюдать за всеми), используется в играх на развитие чувства веры в предлагаемые обстоятельства</a:t>
            </a:r>
            <a:endParaRPr lang="ru-RU" sz="2400" b="0" strike="noStrike" spc="-1">
              <a:latin typeface="XO Oriel"/>
            </a:endParaRPr>
          </a:p>
        </p:txBody>
      </p:sp>
      <p:pic>
        <p:nvPicPr>
          <p:cNvPr id="212" name="Содержимое 9" descr="ларец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713160" y="3714840"/>
            <a:ext cx="3526560" cy="2644560"/>
          </a:xfrm>
          <a:prstGeom prst="rect">
            <a:avLst/>
          </a:prstGeom>
          <a:ln w="0">
            <a:noFill/>
          </a:ln>
        </p:spPr>
      </p:pic>
      <p:pic>
        <p:nvPicPr>
          <p:cNvPr id="213" name="Содержимое 10" descr="колпачок.pn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5127480" y="3714840"/>
            <a:ext cx="3075480" cy="2644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Заголовок 1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5" name="Текст 2"/>
          <p:cNvSpPr/>
          <p:nvPr/>
        </p:nvSpPr>
        <p:spPr>
          <a:xfrm>
            <a:off x="457200" y="714240"/>
            <a:ext cx="4038480" cy="179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ru-RU" sz="2400" b="1" strike="noStrike" spc="-1">
                <a:solidFill>
                  <a:srgbClr val="04617B"/>
                </a:solidFill>
                <a:latin typeface="Constantia"/>
                <a:ea typeface="DejaVu Sans"/>
              </a:rPr>
              <a:t>волшебная дудочка </a:t>
            </a:r>
            <a:r>
              <a:rPr lang="ru-RU" sz="2400" b="0" strike="noStrike" spc="-1">
                <a:solidFill>
                  <a:srgbClr val="04617B"/>
                </a:solidFill>
                <a:latin typeface="Constantia"/>
                <a:ea typeface="DejaVu Sans"/>
              </a:rPr>
              <a:t>(играет – все танцуют, не могут остановиться)</a:t>
            </a:r>
            <a:endParaRPr lang="ru-RU" sz="2400" b="0" strike="noStrike" spc="-1">
              <a:latin typeface="XO Oriel"/>
            </a:endParaRPr>
          </a:p>
        </p:txBody>
      </p:sp>
      <p:sp>
        <p:nvSpPr>
          <p:cNvPr id="216" name="Текст 3"/>
          <p:cNvSpPr/>
          <p:nvPr/>
        </p:nvSpPr>
        <p:spPr>
          <a:xfrm>
            <a:off x="4645080" y="714240"/>
            <a:ext cx="4039920" cy="179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ctr"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ru-RU" sz="2400" b="1" strike="noStrike" spc="-1">
                <a:solidFill>
                  <a:srgbClr val="04617B"/>
                </a:solidFill>
                <a:latin typeface="Constantia"/>
                <a:ea typeface="DejaVu Sans"/>
              </a:rPr>
              <a:t> волшебная палочка </a:t>
            </a:r>
            <a:r>
              <a:rPr lang="ru-RU" sz="2400" b="0" strike="noStrike" spc="-1">
                <a:solidFill>
                  <a:srgbClr val="04617B"/>
                </a:solidFill>
                <a:latin typeface="Constantia"/>
                <a:ea typeface="DejaVu Sans"/>
              </a:rPr>
              <a:t>(для перевоплощения, снятия зажатости и робости при исполнении роли, для изменения сюжета);</a:t>
            </a:r>
            <a:endParaRPr lang="ru-RU" sz="2400" b="0" strike="noStrike" spc="-1">
              <a:latin typeface="XO Oriel"/>
            </a:endParaRPr>
          </a:p>
        </p:txBody>
      </p:sp>
      <p:pic>
        <p:nvPicPr>
          <p:cNvPr id="217" name="Содержимое 6" descr="дудочка.png"/>
          <p:cNvPicPr/>
          <p:nvPr/>
        </p:nvPicPr>
        <p:blipFill>
          <a:blip r:embed="rId2"/>
          <a:stretch/>
        </p:blipFill>
        <p:spPr>
          <a:xfrm>
            <a:off x="1048680" y="3009240"/>
            <a:ext cx="2855880" cy="2855880"/>
          </a:xfrm>
          <a:prstGeom prst="rect">
            <a:avLst/>
          </a:prstGeom>
          <a:ln w="0">
            <a:noFill/>
          </a:ln>
        </p:spPr>
      </p:pic>
      <p:pic>
        <p:nvPicPr>
          <p:cNvPr id="218" name="Содержимое 7" descr="палочка.jpg"/>
          <p:cNvPicPr/>
          <p:nvPr/>
        </p:nvPicPr>
        <p:blipFill>
          <a:blip r:embed="rId3"/>
          <a:stretch/>
        </p:blipFill>
        <p:spPr>
          <a:xfrm>
            <a:off x="4653720" y="2514600"/>
            <a:ext cx="4022280" cy="38448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Заголовок 1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0" name="Текст 2"/>
          <p:cNvSpPr/>
          <p:nvPr/>
        </p:nvSpPr>
        <p:spPr>
          <a:xfrm>
            <a:off x="457200" y="714240"/>
            <a:ext cx="4038480" cy="179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ru-RU" sz="2400" b="0" strike="noStrike" spc="-1">
                <a:solidFill>
                  <a:srgbClr val="04617B"/>
                </a:solidFill>
                <a:latin typeface="Constantia"/>
                <a:ea typeface="DejaVu Sans"/>
              </a:rPr>
              <a:t> </a:t>
            </a:r>
            <a:r>
              <a:rPr lang="ru-RU" sz="2400" b="1" strike="noStrike" spc="-1">
                <a:solidFill>
                  <a:srgbClr val="04617B"/>
                </a:solidFill>
                <a:latin typeface="Constantia"/>
                <a:ea typeface="DejaVu Sans"/>
              </a:rPr>
              <a:t>волшебный мешочек </a:t>
            </a:r>
            <a:r>
              <a:rPr lang="ru-RU" sz="2400" b="0" strike="noStrike" spc="-1">
                <a:solidFill>
                  <a:srgbClr val="04617B"/>
                </a:solidFill>
                <a:latin typeface="Constantia"/>
                <a:ea typeface="DejaVu Sans"/>
              </a:rPr>
              <a:t>(из которого можно достать любую вещь, а также для беспредметного обыгрывания, и для развития фантазии);</a:t>
            </a:r>
            <a:endParaRPr lang="ru-RU" sz="2400" b="0" strike="noStrike" spc="-1">
              <a:latin typeface="XO Oriel"/>
            </a:endParaRPr>
          </a:p>
        </p:txBody>
      </p:sp>
      <p:sp>
        <p:nvSpPr>
          <p:cNvPr id="221" name="Текст 3"/>
          <p:cNvSpPr/>
          <p:nvPr/>
        </p:nvSpPr>
        <p:spPr>
          <a:xfrm>
            <a:off x="4645080" y="714240"/>
            <a:ext cx="4039920" cy="179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ctr">
            <a:normAutofit fontScale="89500"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ru-RU" sz="2400" b="1" strike="noStrike" spc="-1">
                <a:solidFill>
                  <a:srgbClr val="04617B"/>
                </a:solidFill>
                <a:latin typeface="Constantia"/>
                <a:ea typeface="DejaVu Sans"/>
              </a:rPr>
              <a:t>волшебный стаканчик </a:t>
            </a:r>
            <a:r>
              <a:rPr lang="ru-RU" sz="2400" b="0" strike="noStrike" spc="-1">
                <a:solidFill>
                  <a:srgbClr val="04617B"/>
                </a:solidFill>
                <a:latin typeface="Constantia"/>
                <a:ea typeface="DejaVu Sans"/>
              </a:rPr>
              <a:t>(в нем может быть любой напиток – обыгрывание этюдов на память физических действий, развитие мимики);</a:t>
            </a:r>
            <a:endParaRPr lang="ru-RU" sz="2400" b="0" strike="noStrike" spc="-1">
              <a:latin typeface="XO Oriel"/>
            </a:endParaRPr>
          </a:p>
        </p:txBody>
      </p:sp>
      <p:pic>
        <p:nvPicPr>
          <p:cNvPr id="222" name="Содержимое 6" descr="мешочек.pn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357120" y="3000240"/>
            <a:ext cx="3931560" cy="3570120"/>
          </a:xfrm>
          <a:prstGeom prst="rect">
            <a:avLst/>
          </a:prstGeom>
          <a:ln w="0">
            <a:noFill/>
          </a:ln>
        </p:spPr>
      </p:pic>
      <p:pic>
        <p:nvPicPr>
          <p:cNvPr id="223" name="Содержимое 7" descr="стаканчик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4645080" y="3089520"/>
            <a:ext cx="4039920" cy="26949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Заголовок 1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5" name="Текст 2"/>
          <p:cNvSpPr/>
          <p:nvPr/>
        </p:nvSpPr>
        <p:spPr>
          <a:xfrm>
            <a:off x="457200" y="714240"/>
            <a:ext cx="4038480" cy="179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ru-RU" sz="2400" b="1" strike="noStrike" spc="-1">
                <a:solidFill>
                  <a:srgbClr val="04617B"/>
                </a:solidFill>
                <a:latin typeface="Constantia"/>
                <a:ea typeface="DejaVu Sans"/>
              </a:rPr>
              <a:t>волшебная маска </a:t>
            </a:r>
            <a:r>
              <a:rPr lang="ru-RU" sz="2400" b="0" strike="noStrike" spc="-1">
                <a:solidFill>
                  <a:srgbClr val="04617B"/>
                </a:solidFill>
                <a:latin typeface="Constantia"/>
                <a:ea typeface="DejaVu Sans"/>
              </a:rPr>
              <a:t>(превращение в любого героя, действие от его имени)</a:t>
            </a:r>
            <a:endParaRPr lang="ru-RU" sz="2400" b="0" strike="noStrike" spc="-1">
              <a:latin typeface="XO Oriel"/>
            </a:endParaRPr>
          </a:p>
        </p:txBody>
      </p:sp>
      <p:sp>
        <p:nvSpPr>
          <p:cNvPr id="226" name="Текст 3"/>
          <p:cNvSpPr/>
          <p:nvPr/>
        </p:nvSpPr>
        <p:spPr>
          <a:xfrm>
            <a:off x="4645080" y="642960"/>
            <a:ext cx="4039920" cy="1869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ctr">
            <a:normAutofit fontScale="88500" lnSpcReduction="10000"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ru-RU" sz="2400" b="1" strike="noStrike" spc="-1">
                <a:solidFill>
                  <a:srgbClr val="04617B"/>
                </a:solidFill>
                <a:latin typeface="Constantia"/>
                <a:ea typeface="DejaVu Sans"/>
              </a:rPr>
              <a:t>волшебное зеркальце </a:t>
            </a:r>
            <a:r>
              <a:rPr lang="ru-RU" sz="2400" b="0" strike="noStrike" spc="-1">
                <a:solidFill>
                  <a:srgbClr val="04617B"/>
                </a:solidFill>
                <a:latin typeface="Constantia"/>
                <a:ea typeface="DejaVu Sans"/>
              </a:rPr>
              <a:t>(ребенок превращается и видит себя в зеркале тем, кем захочет), используется для описательного рассказа, для развития связной речи, фантазии,  воображения</a:t>
            </a:r>
            <a:endParaRPr lang="ru-RU" sz="2400" b="0" strike="noStrike" spc="-1">
              <a:latin typeface="XO Oriel"/>
            </a:endParaRPr>
          </a:p>
        </p:txBody>
      </p:sp>
      <p:pic>
        <p:nvPicPr>
          <p:cNvPr id="227" name="Содержимое 6" descr="маска.jpg"/>
          <p:cNvPicPr/>
          <p:nvPr/>
        </p:nvPicPr>
        <p:blipFill>
          <a:blip r:embed="rId2"/>
          <a:stretch/>
        </p:blipFill>
        <p:spPr>
          <a:xfrm>
            <a:off x="714240" y="3413880"/>
            <a:ext cx="3427200" cy="2280600"/>
          </a:xfrm>
          <a:prstGeom prst="rect">
            <a:avLst/>
          </a:prstGeom>
          <a:ln w="0">
            <a:noFill/>
          </a:ln>
        </p:spPr>
      </p:pic>
      <p:pic>
        <p:nvPicPr>
          <p:cNvPr id="228" name="Содержимое 7" descr="зеркало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4643280" y="2928960"/>
            <a:ext cx="4039920" cy="3029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Заголовок 1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0" name="Текст 2"/>
          <p:cNvSpPr/>
          <p:nvPr/>
        </p:nvSpPr>
        <p:spPr>
          <a:xfrm>
            <a:off x="457200" y="285840"/>
            <a:ext cx="4038480" cy="222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ru-RU" sz="2400" b="1" strike="noStrike" spc="-1">
                <a:solidFill>
                  <a:srgbClr val="04617B"/>
                </a:solidFill>
                <a:latin typeface="Constantia"/>
                <a:ea typeface="DejaVu Sans"/>
              </a:rPr>
              <a:t>волшебная скатерть </a:t>
            </a:r>
            <a:r>
              <a:rPr lang="ru-RU" sz="2400" b="0" strike="noStrike" spc="-1">
                <a:solidFill>
                  <a:srgbClr val="04617B"/>
                </a:solidFill>
                <a:latin typeface="Constantia"/>
                <a:ea typeface="DejaVu Sans"/>
              </a:rPr>
              <a:t>(дети используют в сюжетной игре для изображения имитационных движений в этюдах «За столом», «Очень вкусно» и т.д.) на развитие мимики, жеста;</a:t>
            </a:r>
            <a:endParaRPr lang="ru-RU" sz="2400" b="0" strike="noStrike" spc="-1">
              <a:latin typeface="XO Oriel"/>
            </a:endParaRPr>
          </a:p>
        </p:txBody>
      </p:sp>
      <p:sp>
        <p:nvSpPr>
          <p:cNvPr id="231" name="Текст 3"/>
          <p:cNvSpPr/>
          <p:nvPr/>
        </p:nvSpPr>
        <p:spPr>
          <a:xfrm>
            <a:off x="4645080" y="714240"/>
            <a:ext cx="4039920" cy="179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ctr"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ru-RU" sz="2400" b="1" strike="noStrike" spc="-1">
                <a:solidFill>
                  <a:srgbClr val="04617B"/>
                </a:solidFill>
                <a:latin typeface="Constantia"/>
                <a:ea typeface="DejaVu Sans"/>
              </a:rPr>
              <a:t>волшебные башмачки</a:t>
            </a:r>
            <a:r>
              <a:rPr lang="ru-RU" sz="2400" b="0" strike="noStrike" spc="-1">
                <a:solidFill>
                  <a:srgbClr val="04617B"/>
                </a:solidFill>
                <a:latin typeface="Constantia"/>
                <a:ea typeface="DejaVu Sans"/>
              </a:rPr>
              <a:t>, тапочки (с их помощью можно быстро бегать, высоко прыгать, хорошо танцевать)</a:t>
            </a:r>
            <a:endParaRPr lang="ru-RU" sz="2400" b="0" strike="noStrike" spc="-1">
              <a:latin typeface="XO Oriel"/>
            </a:endParaRPr>
          </a:p>
        </p:txBody>
      </p:sp>
      <p:pic>
        <p:nvPicPr>
          <p:cNvPr id="232" name="Содержимое 6" descr="скатерть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357120" y="3058560"/>
            <a:ext cx="4138560" cy="3369240"/>
          </a:xfrm>
          <a:prstGeom prst="rect">
            <a:avLst/>
          </a:prstGeom>
          <a:ln w="0">
            <a:noFill/>
          </a:ln>
        </p:spPr>
      </p:pic>
      <p:pic>
        <p:nvPicPr>
          <p:cNvPr id="233" name="Содержимое 7" descr="башмачки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4645080" y="2947320"/>
            <a:ext cx="4039920" cy="3408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Заголовок 8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000" b="1" strike="noStrike" spc="-1">
                <a:solidFill>
                  <a:srgbClr val="04617B"/>
                </a:solidFill>
                <a:latin typeface="Calibri"/>
                <a:ea typeface="DejaVu Sans"/>
              </a:rPr>
              <a:t>Театральный уголок второй группы раннего возраста «Карапузики»</a:t>
            </a:r>
            <a:endParaRPr lang="ru-RU" sz="2000" b="0" strike="noStrike" spc="-1">
              <a:latin typeface="XO Oriel"/>
            </a:endParaRPr>
          </a:p>
        </p:txBody>
      </p:sp>
      <p:pic>
        <p:nvPicPr>
          <p:cNvPr id="235" name="Рисунок 234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5039280" y="1980000"/>
            <a:ext cx="3419280" cy="4319640"/>
          </a:xfrm>
          <a:prstGeom prst="rect">
            <a:avLst/>
          </a:prstGeom>
          <a:ln w="0">
            <a:noFill/>
          </a:ln>
        </p:spPr>
      </p:pic>
      <p:pic>
        <p:nvPicPr>
          <p:cNvPr id="236" name="Рисунок 235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119520" y="2520000"/>
            <a:ext cx="4559040" cy="3418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Заголовок 5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000" b="1" strike="noStrike" spc="-1">
                <a:solidFill>
                  <a:srgbClr val="3465A4"/>
                </a:solidFill>
                <a:latin typeface="Constantia"/>
                <a:ea typeface="DejaVu Sans"/>
              </a:rPr>
              <a:t>Театральный уголок младшей группы «Непоседы»</a:t>
            </a:r>
            <a:endParaRPr lang="ru-RU" sz="2000" b="0" strike="noStrike" spc="-1">
              <a:latin typeface="XO Oriel"/>
            </a:endParaRPr>
          </a:p>
        </p:txBody>
      </p:sp>
      <p:pic>
        <p:nvPicPr>
          <p:cNvPr id="238" name="Рисунок 237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540000" y="1980000"/>
            <a:ext cx="3418560" cy="3359160"/>
          </a:xfrm>
          <a:prstGeom prst="rect">
            <a:avLst/>
          </a:prstGeom>
          <a:ln w="0">
            <a:noFill/>
          </a:ln>
        </p:spPr>
      </p:pic>
      <p:pic>
        <p:nvPicPr>
          <p:cNvPr id="239" name="Рисунок 238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4579920" y="1935360"/>
            <a:ext cx="4378320" cy="32832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Заголовок 5_1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000" b="1" strike="noStrike" spc="-1">
                <a:solidFill>
                  <a:srgbClr val="3465A4"/>
                </a:solidFill>
                <a:latin typeface="Constantia"/>
                <a:ea typeface="DejaVu Sans"/>
              </a:rPr>
              <a:t>Театральный уголок средней группы «Звездочки»</a:t>
            </a:r>
            <a:endParaRPr lang="ru-RU" sz="2000" b="0" strike="noStrike" spc="-1">
              <a:latin typeface="XO Oriel"/>
            </a:endParaRPr>
          </a:p>
        </p:txBody>
      </p:sp>
      <p:pic>
        <p:nvPicPr>
          <p:cNvPr id="241" name="Рисунок 240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4706280" y="1908720"/>
            <a:ext cx="4207680" cy="3669840"/>
          </a:xfrm>
          <a:prstGeom prst="rect">
            <a:avLst/>
          </a:prstGeom>
          <a:ln w="0">
            <a:noFill/>
          </a:ln>
        </p:spPr>
      </p:pic>
      <p:pic>
        <p:nvPicPr>
          <p:cNvPr id="242" name="Рисунок 241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180000" y="1980000"/>
            <a:ext cx="4284000" cy="35722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Заголовок 5_2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000" b="1" strike="noStrike" spc="-1">
                <a:solidFill>
                  <a:srgbClr val="3465A4"/>
                </a:solidFill>
                <a:latin typeface="Constantia"/>
                <a:ea typeface="DejaVu Sans"/>
              </a:rPr>
              <a:t>Театральный уголок старшей группы «Лучики»</a:t>
            </a:r>
            <a:endParaRPr lang="ru-RU" sz="2000" b="0" strike="noStrike" spc="-1">
              <a:latin typeface="XO Oriel"/>
            </a:endParaRPr>
          </a:p>
        </p:txBody>
      </p:sp>
      <p:pic>
        <p:nvPicPr>
          <p:cNvPr id="244" name="Рисунок 243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585000" y="2160000"/>
            <a:ext cx="3013560" cy="3778920"/>
          </a:xfrm>
          <a:prstGeom prst="rect">
            <a:avLst/>
          </a:prstGeom>
          <a:ln w="0">
            <a:noFill/>
          </a:ln>
        </p:spPr>
      </p:pic>
      <p:pic>
        <p:nvPicPr>
          <p:cNvPr id="245" name="Рисунок 244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3840120" y="2160000"/>
            <a:ext cx="4978440" cy="3733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Заголовок 3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5" name="Содержимое 2"/>
          <p:cNvSpPr/>
          <p:nvPr/>
        </p:nvSpPr>
        <p:spPr>
          <a:xfrm>
            <a:off x="214200" y="285840"/>
            <a:ext cx="4279680" cy="6356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74320" indent="-272520" algn="ctr">
              <a:lnSpc>
                <a:spcPct val="15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6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При оформлении театрального уголка, используется все пространство группы, и место использования материалов не должно быть замкнуто местом его расположения, т.е., используется </a:t>
            </a:r>
            <a:r>
              <a:rPr lang="ru-RU" sz="2600" b="1" strike="noStrike" spc="-1">
                <a:solidFill>
                  <a:srgbClr val="083763"/>
                </a:solidFill>
                <a:latin typeface="Constantia"/>
                <a:ea typeface="DejaVu Sans"/>
              </a:rPr>
              <a:t>принцип мобильности</a:t>
            </a:r>
            <a:r>
              <a:rPr lang="ru-RU" sz="26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. </a:t>
            </a:r>
            <a:endParaRPr lang="ru-RU" sz="2600" b="0" strike="noStrike" spc="-1">
              <a:latin typeface="XO Oriel"/>
            </a:endParaRPr>
          </a:p>
        </p:txBody>
      </p:sp>
      <p:pic>
        <p:nvPicPr>
          <p:cNvPr id="176" name="Содержимое 5" descr="уголок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4357800" y="1714320"/>
            <a:ext cx="4641840" cy="41414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Заголовок 5_3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000" b="1" strike="noStrike" spc="-1">
                <a:solidFill>
                  <a:srgbClr val="3465A4"/>
                </a:solidFill>
                <a:latin typeface="Constantia"/>
                <a:ea typeface="DejaVu Sans"/>
              </a:rPr>
              <a:t>Театральный уголок подготовительной группы «Фантазеры»</a:t>
            </a:r>
            <a:endParaRPr lang="ru-RU" sz="2000" b="0" strike="noStrike" spc="-1">
              <a:latin typeface="XO Oriel"/>
            </a:endParaRPr>
          </a:p>
        </p:txBody>
      </p:sp>
      <p:pic>
        <p:nvPicPr>
          <p:cNvPr id="247" name="Рисунок 246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4680000" y="1859760"/>
            <a:ext cx="3598560" cy="4798800"/>
          </a:xfrm>
          <a:prstGeom prst="rect">
            <a:avLst/>
          </a:prstGeom>
          <a:ln w="0">
            <a:noFill/>
          </a:ln>
        </p:spPr>
      </p:pic>
      <p:pic>
        <p:nvPicPr>
          <p:cNvPr id="248" name="Рисунок 247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421560" y="2520000"/>
            <a:ext cx="3717000" cy="3238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Заголовок 5_4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000" b="1" strike="noStrike" spc="-1">
                <a:solidFill>
                  <a:srgbClr val="3465A4"/>
                </a:solidFill>
                <a:latin typeface="Constantia"/>
                <a:ea typeface="DejaVu Sans"/>
              </a:rPr>
              <a:t>Театральный уголок подготовительной группы «Почемучки»</a:t>
            </a:r>
            <a:endParaRPr lang="ru-RU" sz="2000" b="0" strike="noStrike" spc="-1">
              <a:latin typeface="XO Oriel"/>
            </a:endParaRPr>
          </a:p>
        </p:txBody>
      </p:sp>
      <p:pic>
        <p:nvPicPr>
          <p:cNvPr id="250" name="Рисунок 249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4467600" y="2540880"/>
            <a:ext cx="3811320" cy="2858040"/>
          </a:xfrm>
          <a:prstGeom prst="rect">
            <a:avLst/>
          </a:prstGeom>
          <a:ln w="0">
            <a:noFill/>
          </a:ln>
        </p:spPr>
      </p:pic>
      <p:pic>
        <p:nvPicPr>
          <p:cNvPr id="251" name="Рисунок 250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308880" y="2520000"/>
            <a:ext cx="3831120" cy="28731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Заголовок 3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8" name="Содержимое 2"/>
          <p:cNvSpPr/>
          <p:nvPr/>
        </p:nvSpPr>
        <p:spPr>
          <a:xfrm>
            <a:off x="214200" y="285840"/>
            <a:ext cx="4279680" cy="6427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74320" indent="-272520">
              <a:lnSpc>
                <a:spcPct val="100000"/>
              </a:lnSpc>
              <a:spcBef>
                <a:spcPts val="519"/>
              </a:spcBef>
              <a:tabLst>
                <a:tab pos="0" algn="l"/>
              </a:tabLst>
            </a:pPr>
            <a:r>
              <a:rPr lang="en-US" sz="26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 </a:t>
            </a:r>
            <a:r>
              <a:rPr lang="ru-RU" sz="26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 </a:t>
            </a:r>
            <a:endParaRPr lang="ru-RU" sz="26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" charset="2"/>
              <a:buChar char=""/>
              <a:tabLst>
                <a:tab pos="0" algn="l"/>
              </a:tabLst>
            </a:pPr>
            <a:r>
              <a:rPr lang="ru-RU" sz="26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Чтобы обеспечить развивающий характер среды необходимо выполнение </a:t>
            </a:r>
            <a:r>
              <a:rPr lang="ru-RU" sz="2600" b="1" strike="noStrike" spc="-1">
                <a:solidFill>
                  <a:srgbClr val="083763"/>
                </a:solidFill>
                <a:latin typeface="Constantia"/>
                <a:ea typeface="DejaVu Sans"/>
              </a:rPr>
              <a:t>принципа сменяемости</a:t>
            </a:r>
            <a:r>
              <a:rPr lang="ru-RU" sz="26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 материал.</a:t>
            </a:r>
            <a:endParaRPr lang="ru-RU" sz="2600" b="0" strike="noStrike" spc="-1">
              <a:latin typeface="XO Oriel"/>
            </a:endParaRPr>
          </a:p>
          <a:p>
            <a:pPr>
              <a:lnSpc>
                <a:spcPct val="100000"/>
              </a:lnSpc>
              <a:spcBef>
                <a:spcPts val="519"/>
              </a:spcBef>
              <a:tabLst>
                <a:tab pos="0" algn="l"/>
              </a:tabLst>
            </a:pPr>
            <a:endParaRPr lang="ru-RU" sz="26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" charset="2"/>
              <a:buChar char=""/>
              <a:tabLst>
                <a:tab pos="0" algn="l"/>
              </a:tabLst>
            </a:pPr>
            <a:r>
              <a:rPr lang="ru-RU" sz="26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Важно предусмотреть и </a:t>
            </a:r>
            <a:r>
              <a:rPr lang="ru-RU" sz="2600" b="1" strike="noStrike" spc="-1">
                <a:solidFill>
                  <a:srgbClr val="083763"/>
                </a:solidFill>
                <a:latin typeface="Constantia"/>
                <a:ea typeface="DejaVu Sans"/>
              </a:rPr>
              <a:t>принципы: многофункциональности, эстетичности и доступности</a:t>
            </a:r>
            <a:r>
              <a:rPr lang="ru-RU" sz="26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, всего предлагаемого материала.</a:t>
            </a:r>
            <a:endParaRPr lang="ru-RU" sz="26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519"/>
              </a:spcBef>
              <a:tabLst>
                <a:tab pos="0" algn="l"/>
              </a:tabLst>
            </a:pPr>
            <a:endParaRPr lang="ru-RU" sz="2600" b="0" strike="noStrike" spc="-1">
              <a:latin typeface="XO Oriel"/>
            </a:endParaRPr>
          </a:p>
        </p:txBody>
      </p:sp>
      <p:pic>
        <p:nvPicPr>
          <p:cNvPr id="179" name="Содержимое 5" descr="уголок2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4429080" y="1357200"/>
            <a:ext cx="4570200" cy="42933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Заголовок 3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1" name="Содержимое 2"/>
          <p:cNvSpPr/>
          <p:nvPr/>
        </p:nvSpPr>
        <p:spPr>
          <a:xfrm>
            <a:off x="142920" y="357120"/>
            <a:ext cx="4498920" cy="6499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74320" indent="-2725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6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Обязательными составляющими театральных уголков должны быть:</a:t>
            </a:r>
            <a:endParaRPr lang="ru-RU" sz="26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" charset="2"/>
              <a:buChar char=""/>
            </a:pPr>
            <a:r>
              <a:rPr lang="ru-RU" sz="26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      различные виды театров;</a:t>
            </a:r>
            <a:endParaRPr lang="ru-RU" sz="26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519"/>
              </a:spcBef>
              <a:tabLst>
                <a:tab pos="0" algn="l"/>
              </a:tabLst>
            </a:pPr>
            <a:endParaRPr lang="ru-RU" sz="26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" charset="2"/>
              <a:buChar char=""/>
              <a:tabLst>
                <a:tab pos="0" algn="l"/>
              </a:tabLst>
            </a:pPr>
            <a:r>
              <a:rPr lang="ru-RU" sz="26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 реквизит для разыгрывания сценок и спектаклей;</a:t>
            </a:r>
            <a:endParaRPr lang="ru-RU" sz="26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519"/>
              </a:spcBef>
              <a:tabLst>
                <a:tab pos="0" algn="l"/>
              </a:tabLst>
            </a:pPr>
            <a:endParaRPr lang="ru-RU" sz="26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" charset="2"/>
              <a:buChar char=""/>
              <a:tabLst>
                <a:tab pos="0" algn="l"/>
              </a:tabLst>
            </a:pPr>
            <a:r>
              <a:rPr lang="ru-RU" sz="26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атрибуты для различных игровых позиций . </a:t>
            </a:r>
            <a:endParaRPr lang="ru-RU" sz="2600" b="0" strike="noStrike" spc="-1">
              <a:latin typeface="XO Oriel"/>
            </a:endParaRPr>
          </a:p>
        </p:txBody>
      </p:sp>
      <p:pic>
        <p:nvPicPr>
          <p:cNvPr id="182" name="Содержимое 5" descr="уголок1.jpg"/>
          <p:cNvPicPr/>
          <p:nvPr/>
        </p:nvPicPr>
        <p:blipFill>
          <a:blip r:embed="rId2"/>
          <a:stretch/>
        </p:blipFill>
        <p:spPr>
          <a:xfrm>
            <a:off x="4357800" y="1500120"/>
            <a:ext cx="4570200" cy="39808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Заголовок 1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rmAutofit fontScale="40000" lnSpcReduction="10000"/>
          </a:bodyPr>
          <a:lstStyle/>
          <a:p>
            <a:pPr>
              <a:lnSpc>
                <a:spcPct val="100000"/>
              </a:lnSpc>
            </a:pPr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t/>
            </a:r>
            <a:br/>
            <a:r>
              <a:rPr lang="ru-RU" sz="2700" b="0" strike="noStrike" spc="-1">
                <a:solidFill>
                  <a:srgbClr val="083763"/>
                </a:solidFill>
                <a:latin typeface="Calibri"/>
                <a:ea typeface="DejaVu Sans"/>
              </a:rPr>
              <a:t>Содержание театральных уголков и наличие в них различных видов театров зависит от возраста.</a:t>
            </a:r>
            <a:r>
              <a:t/>
            </a:r>
            <a:br/>
            <a:r>
              <a:rPr lang="ru-RU" sz="2700" b="1" i="1" strike="noStrike" spc="-1">
                <a:solidFill>
                  <a:srgbClr val="04617B"/>
                </a:solidFill>
                <a:latin typeface="Calibri"/>
                <a:ea typeface="DejaVu Sans"/>
              </a:rPr>
              <a:t>Театральный уголок младших групп включает в себя: </a:t>
            </a:r>
            <a:r>
              <a:t/>
            </a:r>
            <a:br/>
            <a:endParaRPr lang="ru-RU" sz="2700" b="0" strike="noStrike" spc="-1">
              <a:latin typeface="XO Oriel"/>
            </a:endParaRPr>
          </a:p>
        </p:txBody>
      </p:sp>
      <p:sp>
        <p:nvSpPr>
          <p:cNvPr id="184" name="Текст 5"/>
          <p:cNvSpPr/>
          <p:nvPr/>
        </p:nvSpPr>
        <p:spPr>
          <a:xfrm>
            <a:off x="428760" y="1214280"/>
            <a:ext cx="4038480" cy="43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5" name="Текст 7"/>
          <p:cNvSpPr/>
          <p:nvPr/>
        </p:nvSpPr>
        <p:spPr>
          <a:xfrm>
            <a:off x="4645080" y="1214280"/>
            <a:ext cx="4039920" cy="784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ctr">
            <a:norm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ru-RU" sz="2400" b="1" strike="noStrike" spc="-1">
                <a:solidFill>
                  <a:srgbClr val="04617B"/>
                </a:solidFill>
                <a:latin typeface="Constantia"/>
                <a:ea typeface="DejaVu Sans"/>
              </a:rPr>
              <a:t>          Театр масок</a:t>
            </a:r>
            <a:endParaRPr lang="ru-RU" sz="2400" b="0" strike="noStrike" spc="-1">
              <a:latin typeface="XO Oriel"/>
            </a:endParaRPr>
          </a:p>
        </p:txBody>
      </p:sp>
      <p:sp>
        <p:nvSpPr>
          <p:cNvPr id="186" name="Содержимое 6"/>
          <p:cNvSpPr/>
          <p:nvPr/>
        </p:nvSpPr>
        <p:spPr>
          <a:xfrm>
            <a:off x="142920" y="1428840"/>
            <a:ext cx="4498920" cy="528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45000">
            <a:normAutofit fontScale="66500" lnSpcReduction="10000"/>
          </a:bodyPr>
          <a:lstStyle/>
          <a:p>
            <a:pPr>
              <a:lnSpc>
                <a:spcPct val="100000"/>
              </a:lnSpc>
              <a:spcBef>
                <a:spcPts val="439"/>
              </a:spcBef>
            </a:pPr>
            <a:endParaRPr lang="ru-RU" sz="18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Атрибуты в соответствии с содержанием имитационных и хороводных игр: маски-шапочки, образные фартучки, нагрудные знаки-эмблемы.</a:t>
            </a:r>
            <a:endParaRPr lang="ru-RU" sz="2200" b="0" strike="noStrike" spc="-1">
              <a:latin typeface="XO Oriel"/>
            </a:endParaRPr>
          </a:p>
          <a:p>
            <a:pPr>
              <a:lnSpc>
                <a:spcPct val="100000"/>
              </a:lnSpc>
              <a:spcBef>
                <a:spcPts val="439"/>
              </a:spcBef>
            </a:pP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Для игр воспитателя с детьми и сюрпризных моментов: «пальчиковый» театр, тростевые куклы, куклы (образы людей, животных), театр бибабо.</a:t>
            </a:r>
            <a:endParaRPr lang="ru-RU" sz="2200" b="0" strike="noStrike" spc="-1">
              <a:latin typeface="XO Oriel"/>
            </a:endParaRPr>
          </a:p>
          <a:p>
            <a:pPr>
              <a:lnSpc>
                <a:spcPct val="100000"/>
              </a:lnSpc>
              <a:spcBef>
                <a:spcPts val="439"/>
              </a:spcBef>
            </a:pP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Для показа детям инсценировок по сказкам («Теремок», «Репка», «Курочка Ряба», «Заюшкина избушка», «Волк и семеро козлят»): театр картинок, настольный театр плоскостных игрушек.</a:t>
            </a: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  <a:tabLst>
                <a:tab pos="0" algn="l"/>
              </a:tabLst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Для создания музыкального фона в процессе театрально-игровой деятельности: аудиозаписи музыкальных произведений, записи звукошумовых эффектов, простейшие музыкальные игрушки.</a:t>
            </a:r>
            <a:endParaRPr lang="ru-RU" sz="2200" b="0" strike="noStrike" spc="-1">
              <a:latin typeface="XO Oriel"/>
            </a:endParaRPr>
          </a:p>
          <a:p>
            <a:pPr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endParaRPr lang="ru-RU" sz="2200" b="0" strike="noStrike" spc="-1">
              <a:latin typeface="XO Oriel"/>
            </a:endParaRPr>
          </a:p>
        </p:txBody>
      </p:sp>
      <p:pic>
        <p:nvPicPr>
          <p:cNvPr id="187" name="Содержимое 9" descr="маски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4645080" y="2071800"/>
            <a:ext cx="4211280" cy="43560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Заголовок 1"/>
          <p:cNvSpPr/>
          <p:nvPr/>
        </p:nvSpPr>
        <p:spPr>
          <a:xfrm>
            <a:off x="457200" y="704160"/>
            <a:ext cx="8227800" cy="794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ru-RU" sz="3200" b="1" strike="noStrike" spc="-1">
                <a:solidFill>
                  <a:srgbClr val="04617B"/>
                </a:solidFill>
                <a:latin typeface="Calibri"/>
                <a:ea typeface="DejaVu Sans"/>
              </a:rPr>
              <a:t>Театральный уголок средних групп, включает в себя:</a:t>
            </a:r>
            <a:endParaRPr lang="ru-RU" sz="3200" b="0" strike="noStrike" spc="-1">
              <a:latin typeface="XO Oriel"/>
            </a:endParaRPr>
          </a:p>
        </p:txBody>
      </p:sp>
      <p:sp>
        <p:nvSpPr>
          <p:cNvPr id="189" name="Текст 2"/>
          <p:cNvSpPr/>
          <p:nvPr/>
        </p:nvSpPr>
        <p:spPr>
          <a:xfrm>
            <a:off x="457200" y="1500120"/>
            <a:ext cx="4038480" cy="6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0" name="Текст 3"/>
          <p:cNvSpPr/>
          <p:nvPr/>
        </p:nvSpPr>
        <p:spPr>
          <a:xfrm>
            <a:off x="4645080" y="1500120"/>
            <a:ext cx="4039920" cy="49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ctr">
            <a:norm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ru-RU" sz="2400" b="1" strike="noStrike" spc="-1">
                <a:solidFill>
                  <a:srgbClr val="04617B"/>
                </a:solidFill>
                <a:latin typeface="Constantia"/>
                <a:ea typeface="DejaVu Sans"/>
              </a:rPr>
              <a:t>Пальчиковый театр</a:t>
            </a:r>
            <a:endParaRPr lang="ru-RU" sz="2400" b="0" strike="noStrike" spc="-1">
              <a:latin typeface="XO Oriel"/>
            </a:endParaRPr>
          </a:p>
        </p:txBody>
      </p:sp>
      <p:sp>
        <p:nvSpPr>
          <p:cNvPr id="191" name="Содержимое 4"/>
          <p:cNvSpPr/>
          <p:nvPr/>
        </p:nvSpPr>
        <p:spPr>
          <a:xfrm>
            <a:off x="142920" y="1500120"/>
            <a:ext cx="4427280" cy="5213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45000">
            <a:normAutofit fontScale="65000" lnSpcReduction="10000"/>
          </a:bodyPr>
          <a:lstStyle/>
          <a:p>
            <a:pPr>
              <a:lnSpc>
                <a:spcPct val="100000"/>
              </a:lnSpc>
              <a:spcBef>
                <a:spcPts val="439"/>
              </a:spcBef>
            </a:pPr>
            <a:endParaRPr lang="ru-RU" sz="18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Фланелеграф.</a:t>
            </a: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Различные виды театра: театр картинок («Три медведя», «Колобок», «Еж и медведь», «Заяц и гуси»), театр петрушек («Кто сказал мяу?», «Курочка Ряба»), теневой театр («Лиса и заяц»), театр игрушки и «пальчиковый» театр для обыгрывания произведений малых форм фольклора.</a:t>
            </a: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Костюмы, маски, театрально-игровые атрибуты для разыгрывания сказок «Репка», «Курочка Ряба», «Колобок», «Теремок».</a:t>
            </a: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Маленькая ширма для настольного театра.</a:t>
            </a: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Атрибуты для ряженья — элементы костюмов.</a:t>
            </a: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Атрибуты в соответствии с содержанием имитационных и хороводных игр: маски животных диких и домашних (взрослых и детенышей), маски сказочных персонажей</a:t>
            </a: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Для создания музыкального фона в процессе театрально-игровой деятельности: аудиозаписи музыкальных произведений, записи звукошумовых эффектов, простейшие музыкальные игрушки.</a:t>
            </a:r>
            <a:endParaRPr lang="ru-RU" sz="2200" b="0" strike="noStrike" spc="-1">
              <a:latin typeface="XO Oriel"/>
            </a:endParaRPr>
          </a:p>
          <a:p>
            <a:pPr>
              <a:lnSpc>
                <a:spcPct val="100000"/>
              </a:lnSpc>
              <a:spcBef>
                <a:spcPts val="439"/>
              </a:spcBef>
            </a:pPr>
            <a:endParaRPr lang="ru-RU" sz="2200" b="0" strike="noStrike" spc="-1">
              <a:latin typeface="XO Oriel"/>
            </a:endParaRPr>
          </a:p>
        </p:txBody>
      </p:sp>
      <p:pic>
        <p:nvPicPr>
          <p:cNvPr id="192" name="Содержимое 6" descr="пальчиковый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4645080" y="2310840"/>
            <a:ext cx="4039920" cy="37382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Заголовок 1"/>
          <p:cNvSpPr/>
          <p:nvPr/>
        </p:nvSpPr>
        <p:spPr>
          <a:xfrm>
            <a:off x="457200" y="70416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3200" b="1" strike="noStrike" spc="-1">
                <a:solidFill>
                  <a:srgbClr val="04617B"/>
                </a:solidFill>
                <a:latin typeface="Calibri"/>
                <a:ea typeface="DejaVu Sans"/>
              </a:rPr>
              <a:t>Театральный уголок старших групп, включает в себя:</a:t>
            </a:r>
            <a:endParaRPr lang="ru-RU" sz="3200" b="0" strike="noStrike" spc="-1">
              <a:latin typeface="XO Oriel"/>
            </a:endParaRPr>
          </a:p>
        </p:txBody>
      </p:sp>
      <p:sp>
        <p:nvSpPr>
          <p:cNvPr id="194" name="Текст 2"/>
          <p:cNvSpPr/>
          <p:nvPr/>
        </p:nvSpPr>
        <p:spPr>
          <a:xfrm>
            <a:off x="457200" y="1855080"/>
            <a:ext cx="4038480" cy="7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5" name="Текст 3"/>
          <p:cNvSpPr/>
          <p:nvPr/>
        </p:nvSpPr>
        <p:spPr>
          <a:xfrm>
            <a:off x="4645080" y="1571760"/>
            <a:ext cx="4039920" cy="498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ctr">
            <a:norm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ru-RU" sz="2400" b="1" strike="noStrike" spc="-1">
                <a:solidFill>
                  <a:srgbClr val="04617B"/>
                </a:solidFill>
                <a:latin typeface="Constantia"/>
                <a:ea typeface="DejaVu Sans"/>
              </a:rPr>
              <a:t>Плоскостной театр</a:t>
            </a:r>
            <a:endParaRPr lang="ru-RU" sz="2400" b="0" strike="noStrike" spc="-1">
              <a:latin typeface="XO Oriel"/>
            </a:endParaRPr>
          </a:p>
        </p:txBody>
      </p:sp>
      <p:sp>
        <p:nvSpPr>
          <p:cNvPr id="196" name="Содержимое 4"/>
          <p:cNvSpPr/>
          <p:nvPr/>
        </p:nvSpPr>
        <p:spPr>
          <a:xfrm>
            <a:off x="0" y="1785960"/>
            <a:ext cx="4641480" cy="5070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45000">
            <a:normAutofit fontScale="85500" lnSpcReduction="20000"/>
          </a:bodyPr>
          <a:lstStyle/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Атрибуты в соответствии с содержанием имитационных и хороводных игр: маски животных диких и домашних, маски театральных персонажей.</a:t>
            </a: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Большая складная ширма, маленькая ширма для настольного театра.</a:t>
            </a: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Стойка-вешалка для костюмов.</a:t>
            </a: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Костюмы, маски, атрибуты для постановки двух-трех сказок.</a:t>
            </a: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Куклы и атрибуты для обыгрывания этих же сказок в различных видах театра.</a:t>
            </a: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  <a:tabLst>
                <a:tab pos="0" algn="l"/>
              </a:tabLst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Для создания музыкального фона в процессе театрально-игровой деятельности: аудиозаписи музыкальных произведений, записи звукошумовых эффектов, простейшие музыкальные игрушки.</a:t>
            </a:r>
            <a:endParaRPr lang="ru-RU" sz="2200" b="0" strike="noStrike" spc="-1">
              <a:latin typeface="XO Oriel"/>
            </a:endParaRPr>
          </a:p>
          <a:p>
            <a:pPr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endParaRPr lang="ru-RU" sz="2200" b="0" strike="noStrike" spc="-1">
              <a:latin typeface="XO Oriel"/>
            </a:endParaRPr>
          </a:p>
        </p:txBody>
      </p:sp>
      <p:pic>
        <p:nvPicPr>
          <p:cNvPr id="197" name="Содержимое 6" descr="плоскостной.jpg"/>
          <p:cNvPicPr/>
          <p:nvPr/>
        </p:nvPicPr>
        <p:blipFill>
          <a:blip r:embed="rId2"/>
          <a:stretch/>
        </p:blipFill>
        <p:spPr>
          <a:xfrm>
            <a:off x="4667760" y="2500200"/>
            <a:ext cx="4284360" cy="32130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Заголовок 6"/>
          <p:cNvSpPr/>
          <p:nvPr/>
        </p:nvSpPr>
        <p:spPr>
          <a:xfrm>
            <a:off x="428760" y="71424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3200" b="1" strike="noStrike" spc="-1">
                <a:solidFill>
                  <a:srgbClr val="04617B"/>
                </a:solidFill>
                <a:latin typeface="Calibri"/>
                <a:ea typeface="DejaVu Sans"/>
              </a:rPr>
              <a:t>Театральный уголок подготовительных групп, включает в себя:</a:t>
            </a:r>
            <a:endParaRPr lang="ru-RU" sz="3200" b="0" strike="noStrike" spc="-1">
              <a:latin typeface="XO Oriel"/>
            </a:endParaRPr>
          </a:p>
        </p:txBody>
      </p:sp>
      <p:sp>
        <p:nvSpPr>
          <p:cNvPr id="199" name="Текст 7"/>
          <p:cNvSpPr/>
          <p:nvPr/>
        </p:nvSpPr>
        <p:spPr>
          <a:xfrm>
            <a:off x="457200" y="1855080"/>
            <a:ext cx="4038480" cy="71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0" name="Текст 9"/>
          <p:cNvSpPr/>
          <p:nvPr/>
        </p:nvSpPr>
        <p:spPr>
          <a:xfrm>
            <a:off x="4645080" y="1859760"/>
            <a:ext cx="4039920" cy="653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45720" tIns="0" rIns="45720" bIns="0" anchor="ctr"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ru-RU" sz="2400" b="1" strike="noStrike" spc="-1">
                <a:solidFill>
                  <a:srgbClr val="04617B"/>
                </a:solidFill>
                <a:latin typeface="Constantia"/>
                <a:ea typeface="DejaVu Sans"/>
              </a:rPr>
              <a:t>Театр марионеток</a:t>
            </a:r>
            <a:endParaRPr lang="ru-RU" sz="2400" b="0" strike="noStrike" spc="-1">
              <a:latin typeface="XO Oriel"/>
            </a:endParaRPr>
          </a:p>
        </p:txBody>
      </p:sp>
      <p:sp>
        <p:nvSpPr>
          <p:cNvPr id="201" name="Содержимое 8"/>
          <p:cNvSpPr/>
          <p:nvPr/>
        </p:nvSpPr>
        <p:spPr>
          <a:xfrm>
            <a:off x="0" y="1928880"/>
            <a:ext cx="4641480" cy="492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0" rIns="90000" bIns="45000">
            <a:normAutofit fontScale="83500" lnSpcReduction="10000"/>
          </a:bodyPr>
          <a:lstStyle/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Театрально-игровое оборудование: большая и маленькая ширма, простейшие декорации, изготовленные детьми.</a:t>
            </a: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Стойка-вешалка для костюмов.</a:t>
            </a: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Костюмы, маски, парики, атрибуты для постановки 4-5 сказок.</a:t>
            </a: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Разные виды кукольного театра: театр картинок, пальчиковый, перчаточный, театр петрушек, театр марионеток, теневой театр фигур и масок, тростевые куклы, куклы с живой рукой.</a:t>
            </a:r>
            <a:endParaRPr lang="ru-RU" sz="2200" b="0" strike="noStrike" spc="-1">
              <a:latin typeface="XO Oriel"/>
            </a:endParaRPr>
          </a:p>
          <a:p>
            <a:pPr marL="274320" indent="-272520">
              <a:lnSpc>
                <a:spcPct val="100000"/>
              </a:lnSpc>
              <a:spcBef>
                <a:spcPts val="43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2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Для театрально-игровой деятельности имеются технические средства обучения: аудиозаписи музыкальных произведений, записи звукошумовых эффектов, видео-фонотеки литературных произведений.</a:t>
            </a:r>
            <a:endParaRPr lang="ru-RU" sz="2200" b="0" strike="noStrike" spc="-1">
              <a:latin typeface="XO Oriel"/>
            </a:endParaRPr>
          </a:p>
          <a:p>
            <a:pPr>
              <a:lnSpc>
                <a:spcPct val="100000"/>
              </a:lnSpc>
              <a:spcBef>
                <a:spcPts val="439"/>
              </a:spcBef>
            </a:pPr>
            <a:endParaRPr lang="ru-RU" sz="2200" b="0" strike="noStrike" spc="-1">
              <a:latin typeface="XO Oriel"/>
            </a:endParaRPr>
          </a:p>
        </p:txBody>
      </p:sp>
      <p:pic>
        <p:nvPicPr>
          <p:cNvPr id="202" name="Содержимое 11" descr="марионетки.png"/>
          <p:cNvPicPr/>
          <p:nvPr/>
        </p:nvPicPr>
        <p:blipFill>
          <a:blip r:embed="rId2"/>
          <a:stretch/>
        </p:blipFill>
        <p:spPr>
          <a:xfrm>
            <a:off x="4714920" y="2514600"/>
            <a:ext cx="3784320" cy="38448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Заголовок 6"/>
          <p:cNvSpPr/>
          <p:nvPr/>
        </p:nvSpPr>
        <p:spPr>
          <a:xfrm>
            <a:off x="457200" y="704160"/>
            <a:ext cx="8227800" cy="722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45000" rIns="0" bIns="0" anchor="b"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ru-RU" sz="5000" b="0" strike="noStrike" spc="-1">
                <a:solidFill>
                  <a:srgbClr val="04617B"/>
                </a:solidFill>
                <a:latin typeface="Calibri"/>
                <a:ea typeface="DejaVu Sans"/>
              </a:rPr>
              <a:t>Копилка педагогических идей</a:t>
            </a:r>
            <a:endParaRPr lang="ru-RU" sz="5000" b="0" strike="noStrike" spc="-1">
              <a:latin typeface="XO Oriel"/>
            </a:endParaRPr>
          </a:p>
        </p:txBody>
      </p:sp>
      <p:sp>
        <p:nvSpPr>
          <p:cNvPr id="204" name="Содержимое 7"/>
          <p:cNvSpPr/>
          <p:nvPr/>
        </p:nvSpPr>
        <p:spPr>
          <a:xfrm>
            <a:off x="142920" y="2214720"/>
            <a:ext cx="4351320" cy="3784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74320" indent="-2725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lang="ru-RU" sz="2600" b="0" strike="noStrike" spc="-1">
                <a:solidFill>
                  <a:srgbClr val="083763"/>
                </a:solidFill>
                <a:latin typeface="Constantia"/>
                <a:ea typeface="DejaVu Sans"/>
              </a:rPr>
              <a:t>Хранителем-талисманом театрального центра, может быть кукла из любого вида театра. Это, своего рода, </a:t>
            </a:r>
            <a:r>
              <a:rPr lang="ru-RU" sz="2600" b="1" strike="noStrike" spc="-1">
                <a:solidFill>
                  <a:srgbClr val="083763"/>
                </a:solidFill>
                <a:latin typeface="Constantia"/>
                <a:ea typeface="DejaVu Sans"/>
              </a:rPr>
              <a:t>кукла-зазывалка.</a:t>
            </a:r>
            <a:endParaRPr lang="ru-RU" sz="2600" b="0" strike="noStrike" spc="-1">
              <a:latin typeface="XO Oriel"/>
            </a:endParaRPr>
          </a:p>
        </p:txBody>
      </p:sp>
      <p:pic>
        <p:nvPicPr>
          <p:cNvPr id="205" name="Содержимое 4" descr="кукла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>
          <a:xfrm>
            <a:off x="4648320" y="1857240"/>
            <a:ext cx="4279680" cy="44989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193</TotalTime>
  <Words>748</Words>
  <Application>Microsoft Office PowerPoint</Application>
  <PresentationFormat>Экран (4:3)</PresentationFormat>
  <Paragraphs>70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21</vt:i4>
      </vt:variant>
    </vt:vector>
  </HeadingPairs>
  <TitlesOfParts>
    <vt:vector size="33" baseType="lpstr">
      <vt:lpstr>Arial</vt:lpstr>
      <vt:lpstr>Calibri</vt:lpstr>
      <vt:lpstr>Constantia</vt:lpstr>
      <vt:lpstr>DejaVu Sans</vt:lpstr>
      <vt:lpstr>Symbol</vt:lpstr>
      <vt:lpstr>Wingdings</vt:lpstr>
      <vt:lpstr>Wingdings 2</vt:lpstr>
      <vt:lpstr>XO Oriel</vt:lpstr>
      <vt:lpstr>Office Theme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Устройство и содержание театральных уголков</dc:title>
  <dc:subject/>
  <dc:creator/>
  <dc:description/>
  <cp:lastModifiedBy>Радик</cp:lastModifiedBy>
  <cp:revision>22</cp:revision>
  <dcterms:modified xsi:type="dcterms:W3CDTF">2024-03-20T17:22:47Z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991463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  <property fmtid="{D5CDD505-2E9C-101B-9397-08002B2CF9AE}" name="PresentationFormat" pid="5">
    <vt:lpwstr>Экран (4:3)</vt:lpwstr>
  </property>
  <property fmtid="{D5CDD505-2E9C-101B-9397-08002B2CF9AE}" name="Slides" pid="6">
    <vt:i4>17</vt:i4>
  </property>
</Properties>
</file>