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latin typeface="XO Orie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XO Orie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XO Orie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XO Orie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XO Orie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XO Orie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XO Orie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XO Orie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XO Orie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XO Orie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&#1056;&#1077;&#1079;&#1102;&#1084;&#1077;" TargetMode="External"/><Relationship Id="rId3" Type="http://schemas.openxmlformats.org/officeDocument/2006/relationships/hyperlink" Target="http://ru.wikipedia.org/wiki/&#1052;&#1077;&#1089;&#1090;&#1086;&#1080;&#1084;&#1077;&#1085;&#1080;&#1077;" TargetMode="External"/><Relationship Id="rId7" Type="http://schemas.openxmlformats.org/officeDocument/2006/relationships/hyperlink" Target="http://ru.wikipedia.org/wiki/&#1044;&#1077;&#1077;&#1087;&#1088;&#1080;&#1095;&#1072;&#1089;&#1090;&#1080;&#1077;" TargetMode="External"/><Relationship Id="rId2" Type="http://schemas.openxmlformats.org/officeDocument/2006/relationships/hyperlink" Target="http://ru.wikipedia.org/wiki/&#1048;&#1084;&#1103;_&#1089;&#1091;&#1097;&#1077;&#1089;&#1090;&#1074;&#1080;&#1090;&#1077;&#1083;&#1100;&#1085;&#1086;&#1077;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ru.wikipedia.org/wiki/&#1043;&#1083;&#1072;&#1075;&#1086;&#1083;" TargetMode="External"/><Relationship Id="rId5" Type="http://schemas.openxmlformats.org/officeDocument/2006/relationships/hyperlink" Target="http://ru.wikipedia.org/wiki/&#1055;&#1088;&#1080;&#1095;&#1072;&#1089;&#1090;&#1080;&#1077;_(&#1083;&#1080;&#1085;&#1075;&#1074;&#1080;&#1089;&#1090;&#1080;&#1082;&#1072;)" TargetMode="External"/><Relationship Id="rId4" Type="http://schemas.openxmlformats.org/officeDocument/2006/relationships/hyperlink" Target="http://ru.wikipedia.org/wiki/&#1048;&#1084;&#1103;_&#1087;&#1088;&#1080;&#1083;&#1072;&#1075;&#1072;&#1090;&#1077;&#1083;&#1100;&#1085;&#1086;&#1077;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Группа 6"/>
          <p:cNvGrpSpPr/>
          <p:nvPr/>
        </p:nvGrpSpPr>
        <p:grpSpPr>
          <a:xfrm>
            <a:off x="2411640" y="1268640"/>
            <a:ext cx="5760000" cy="3927600"/>
            <a:chOff x="2411640" y="1268640"/>
            <a:chExt cx="5760000" cy="3927600"/>
          </a:xfrm>
        </p:grpSpPr>
        <p:sp>
          <p:nvSpPr>
            <p:cNvPr id="77" name="Прямоугольник 4"/>
            <p:cNvSpPr/>
            <p:nvPr/>
          </p:nvSpPr>
          <p:spPr>
            <a:xfrm>
              <a:off x="2411640" y="1268640"/>
              <a:ext cx="5760000" cy="1107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" name="Прямоугольник 5"/>
            <p:cNvSpPr/>
            <p:nvPr/>
          </p:nvSpPr>
          <p:spPr>
            <a:xfrm>
              <a:off x="2411640" y="4889160"/>
              <a:ext cx="5760000" cy="307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79" name="Прямоугольник 6"/>
          <p:cNvSpPr/>
          <p:nvPr/>
        </p:nvSpPr>
        <p:spPr>
          <a:xfrm>
            <a:off x="1691640" y="1196640"/>
            <a:ext cx="7200000" cy="2650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>
                <a:solidFill>
                  <a:srgbClr val="C00000"/>
                </a:solidFill>
                <a:latin typeface="Segoe Script"/>
                <a:ea typeface="DejaVu Sans"/>
              </a:rPr>
              <a:t>СОВРЕМЕННЫЕ </a:t>
            </a:r>
            <a:endParaRPr lang="ru-RU" sz="24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2400" b="1" strike="noStrike" spc="-1">
                <a:solidFill>
                  <a:srgbClr val="C00000"/>
                </a:solidFill>
                <a:latin typeface="Segoe Script"/>
                <a:ea typeface="DejaVu Sans"/>
              </a:rPr>
              <a:t>ОБРАЗОВАТЕЛЬНЫЕ  ТЕХНОЛОГИИ</a:t>
            </a:r>
            <a:endParaRPr lang="ru-RU" sz="24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2400" b="1" strike="noStrike" spc="-1">
                <a:solidFill>
                  <a:srgbClr val="002060"/>
                </a:solidFill>
                <a:latin typeface="Segoe Script"/>
                <a:ea typeface="DejaVu Sans"/>
              </a:rPr>
              <a:t>ДЛЯ  РЕЧЕВОГО РАЗВИТИЯ</a:t>
            </a:r>
            <a:endParaRPr lang="ru-RU" sz="24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2400" b="1" strike="noStrike" spc="-1">
                <a:solidFill>
                  <a:srgbClr val="002060"/>
                </a:solidFill>
                <a:latin typeface="Segoe Script"/>
                <a:ea typeface="DejaVu Sans"/>
              </a:rPr>
              <a:t>ДОШКОЛЬНИКОВ</a:t>
            </a:r>
            <a:endParaRPr lang="ru-RU" sz="2400" b="0" strike="noStrike" spc="-1">
              <a:latin typeface="XO Oriel"/>
            </a:endParaRPr>
          </a:p>
        </p:txBody>
      </p:sp>
      <p:sp>
        <p:nvSpPr>
          <p:cNvPr id="80" name="Прямоугольник 7"/>
          <p:cNvSpPr/>
          <p:nvPr/>
        </p:nvSpPr>
        <p:spPr>
          <a:xfrm>
            <a:off x="3708000" y="4581000"/>
            <a:ext cx="3239640" cy="118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600000"/>
                </a:solidFill>
                <a:latin typeface="Segoe Script"/>
                <a:ea typeface="DejaVu Sans"/>
              </a:rPr>
              <a:t>Старший воспитатель:  </a:t>
            </a:r>
            <a:endParaRPr lang="ru-RU" sz="18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600000"/>
                </a:solidFill>
                <a:latin typeface="Segoe Script"/>
                <a:ea typeface="DejaVu Sans"/>
              </a:rPr>
              <a:t> </a:t>
            </a:r>
            <a:endParaRPr lang="ru-RU" sz="1800" b="0" strike="noStrike" spc="-1" dirty="0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 dirty="0" err="1">
                <a:solidFill>
                  <a:srgbClr val="600000"/>
                </a:solidFill>
                <a:latin typeface="Segoe Script"/>
                <a:ea typeface="DejaVu Sans"/>
              </a:rPr>
              <a:t>Кунакова</a:t>
            </a:r>
            <a:r>
              <a:rPr lang="ru-RU" sz="1800" b="1" strike="noStrike" spc="-1" dirty="0">
                <a:solidFill>
                  <a:srgbClr val="600000"/>
                </a:solidFill>
                <a:latin typeface="Segoe Script"/>
                <a:ea typeface="DejaVu Sans"/>
              </a:rPr>
              <a:t> С.О.</a:t>
            </a:r>
            <a:endParaRPr lang="ru-RU" sz="1800" b="0" strike="noStrike" spc="-1" dirty="0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Содержимое 2"/>
          <p:cNvSpPr/>
          <p:nvPr/>
        </p:nvSpPr>
        <p:spPr>
          <a:xfrm>
            <a:off x="457200" y="5229360"/>
            <a:ext cx="45000" cy="896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8" name="Рисунок 4" descr="пересказ рассказа с помощью мнемотехники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1619640" y="980640"/>
            <a:ext cx="6912000" cy="5039280"/>
          </a:xfrm>
          <a:prstGeom prst="rect">
            <a:avLst/>
          </a:prstGeom>
          <a:ln w="9525">
            <a:noFill/>
          </a:ln>
        </p:spPr>
      </p:pic>
      <p:sp>
        <p:nvSpPr>
          <p:cNvPr id="99" name="Rectangle 1"/>
          <p:cNvSpPr/>
          <p:nvPr/>
        </p:nvSpPr>
        <p:spPr>
          <a:xfrm>
            <a:off x="1331640" y="478080"/>
            <a:ext cx="7200000" cy="3650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rgbClr val="CF2E2E"/>
                </a:solidFill>
                <a:latin typeface="Segoe UI"/>
                <a:ea typeface="Times New Roman"/>
              </a:rPr>
              <a:t>Пересказ рассказа «Здравствуй, зимушка – зима!»</a:t>
            </a:r>
            <a:endParaRPr lang="ru-RU" sz="18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Рисунок 3" descr="Схема №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47640" y="1412640"/>
            <a:ext cx="7124040" cy="4533120"/>
          </a:xfrm>
          <a:prstGeom prst="rect">
            <a:avLst/>
          </a:prstGeom>
          <a:ln w="38100">
            <a:solidFill>
              <a:srgbClr val="FF0000"/>
            </a:solidFill>
            <a:miter/>
          </a:ln>
        </p:spPr>
      </p:pic>
      <p:sp>
        <p:nvSpPr>
          <p:cNvPr id="101" name="Прямоугольник 4"/>
          <p:cNvSpPr/>
          <p:nvPr/>
        </p:nvSpPr>
        <p:spPr>
          <a:xfrm>
            <a:off x="3151440" y="836640"/>
            <a:ext cx="386568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i="1" strike="noStrike" spc="-1">
                <a:solidFill>
                  <a:srgbClr val="002060"/>
                </a:solidFill>
                <a:latin typeface="Times New Roman"/>
                <a:ea typeface="DejaVu Sans"/>
              </a:rPr>
              <a:t>Схема описания и сравнения посуды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02" name="Прямоугольник 5"/>
          <p:cNvSpPr/>
          <p:nvPr/>
        </p:nvSpPr>
        <p:spPr>
          <a:xfrm>
            <a:off x="1547640" y="404640"/>
            <a:ext cx="705600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Предметно-схематические модели Т.А.Ткаченко</a:t>
            </a:r>
            <a:endParaRPr lang="ru-RU" sz="20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Прямоугольник 3"/>
          <p:cNvSpPr/>
          <p:nvPr/>
        </p:nvSpPr>
        <p:spPr>
          <a:xfrm>
            <a:off x="3575880" y="620640"/>
            <a:ext cx="2215440" cy="40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Методика коллаж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04" name="Прямоугольник 4"/>
          <p:cNvSpPr/>
          <p:nvPr/>
        </p:nvSpPr>
        <p:spPr>
          <a:xfrm>
            <a:off x="1547640" y="1124640"/>
            <a:ext cx="7128000" cy="4189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15000"/>
              </a:lnSpc>
              <a:spcAft>
                <a:spcPts val="1001"/>
              </a:spcAf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Calibri"/>
              </a:rPr>
              <a:t>    Коллаж - это учебное пособие, лист картона (плотная бумага или фланелеграф), на который наклеиваются или накладываются (рисуются) различные картинки, буквы, геометрические фигуры, цифры. Кажущийся беспорядок наложенных на картон картинок и составляет суть коллажа. Это обучающее пособие несет в себе разные задачи. Это и развитие памяти, расширение словарного запаса, образного восприятия и т.д. Данное пособие используется на всех видах занятий. Ребенок учиться связывать все картинки коллажа, составляет сюжеты. Коллажи широко используются в практической работе с детьми. С их помощью у ребенка формируются экологические представления, расширяется словарный запас; развиваются связная речь, зрительная память и логическое мыш­ление. </a:t>
            </a:r>
            <a:endParaRPr lang="ru-RU" sz="18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Рисунок 4" descr="55d17716ac205.jpg"/>
          <p:cNvPicPr/>
          <p:nvPr/>
        </p:nvPicPr>
        <p:blipFill>
          <a:blip r:embed="rId2"/>
          <a:stretch/>
        </p:blipFill>
        <p:spPr>
          <a:xfrm>
            <a:off x="2267640" y="1989000"/>
            <a:ext cx="5792400" cy="3900240"/>
          </a:xfrm>
          <a:prstGeom prst="rect">
            <a:avLst/>
          </a:prstGeom>
          <a:ln w="9525">
            <a:noFill/>
          </a:ln>
        </p:spPr>
      </p:pic>
      <p:sp>
        <p:nvSpPr>
          <p:cNvPr id="106" name="Прямоугольник 4"/>
          <p:cNvSpPr/>
          <p:nvPr/>
        </p:nvSpPr>
        <p:spPr>
          <a:xfrm>
            <a:off x="1619640" y="620640"/>
            <a:ext cx="6552000" cy="1036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Calibri"/>
              </a:rPr>
              <a:t>Главная задача коллажа - соединить все картинки, буквы, цифры... между собой. Таким образом, происходит отработка сюжетного метода запоминания.</a:t>
            </a:r>
            <a:endParaRPr lang="ru-RU" sz="18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"/>
          <p:cNvSpPr/>
          <p:nvPr/>
        </p:nvSpPr>
        <p:spPr>
          <a:xfrm>
            <a:off x="1475640" y="955440"/>
            <a:ext cx="6696000" cy="411264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2400" b="1" strike="noStrike" spc="-1">
                <a:solidFill>
                  <a:srgbClr val="C00000"/>
                </a:solidFill>
                <a:latin typeface="Segoe UI"/>
                <a:ea typeface="DejaVu Sans"/>
              </a:rPr>
              <a:t>Синквейн -  игровая технология, </a:t>
            </a:r>
            <a:endParaRPr lang="ru-RU" sz="24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24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как средство успешной коррекции и развития речи дошкольников.</a:t>
            </a:r>
            <a:endParaRPr lang="ru-RU" sz="24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24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2400" b="0" strike="noStrike" spc="-1">
                <a:solidFill>
                  <a:srgbClr val="000000"/>
                </a:solidFill>
                <a:latin typeface="Segoe UI"/>
                <a:ea typeface="DejaVu Sans"/>
              </a:rPr>
              <a:t>Слово  «синквейн»  происходит </a:t>
            </a:r>
            <a:endParaRPr lang="ru-RU" sz="24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2400" b="0" strike="noStrike" spc="-1">
                <a:solidFill>
                  <a:srgbClr val="000000"/>
                </a:solidFill>
                <a:latin typeface="Segoe UI"/>
                <a:ea typeface="DejaVu Sans"/>
              </a:rPr>
              <a:t>от французского слова «пять» и означает «стихотворение, состоящее из пяти строк».</a:t>
            </a:r>
            <a:endParaRPr lang="ru-RU" sz="24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24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2400" b="1" strike="noStrike" spc="-1">
                <a:solidFill>
                  <a:srgbClr val="002060"/>
                </a:solidFill>
                <a:latin typeface="Segoe UI"/>
                <a:ea typeface="DejaVu Sans"/>
              </a:rPr>
              <a:t>Синквейн – это  стихотворение, </a:t>
            </a:r>
            <a:endParaRPr lang="ru-RU" sz="24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2400" b="1" strike="noStrike" spc="-1">
                <a:solidFill>
                  <a:srgbClr val="002060"/>
                </a:solidFill>
                <a:latin typeface="Segoe UI"/>
                <a:ea typeface="DejaVu Sans"/>
              </a:rPr>
              <a:t>написанное в соответствии </a:t>
            </a:r>
            <a:endParaRPr lang="ru-RU" sz="24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2400" b="1" strike="noStrike" spc="-1">
                <a:solidFill>
                  <a:srgbClr val="002060"/>
                </a:solidFill>
                <a:latin typeface="Segoe UI"/>
                <a:ea typeface="DejaVu Sans"/>
              </a:rPr>
              <a:t>с определёнными правилами.</a:t>
            </a:r>
            <a:endParaRPr lang="ru-RU" sz="24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Прямоугольник 3"/>
          <p:cNvSpPr/>
          <p:nvPr/>
        </p:nvSpPr>
        <p:spPr>
          <a:xfrm>
            <a:off x="1691640" y="476640"/>
            <a:ext cx="6984000" cy="495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360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1 строка </a:t>
            </a:r>
            <a:r>
              <a:rPr lang="ru-RU" sz="1800" b="0" strike="noStrike" spc="-1">
                <a:solidFill>
                  <a:srgbClr val="C00000"/>
                </a:solidFill>
                <a:latin typeface="Segoe UI"/>
                <a:ea typeface="DejaVu Sans"/>
              </a:rPr>
              <a:t>-  тема - называется одним словом, обычно </a:t>
            </a:r>
            <a:r>
              <a:rPr lang="ru-RU" sz="1800" b="0" u="sng" strike="noStrike" spc="-1">
                <a:solidFill>
                  <a:srgbClr val="600000"/>
                </a:solidFill>
                <a:uFillTx/>
                <a:latin typeface="Segoe UI"/>
                <a:ea typeface="DejaVu Sans"/>
                <a:hlinkClick r:id="rId2"/>
              </a:rPr>
              <a:t>существительное</a:t>
            </a:r>
            <a:r>
              <a:rPr lang="ru-RU" sz="1800" b="0" strike="noStrike" spc="-1">
                <a:solidFill>
                  <a:srgbClr val="C00000"/>
                </a:solidFill>
                <a:latin typeface="Segoe UI"/>
                <a:ea typeface="DejaVu Sans"/>
              </a:rPr>
              <a:t> или </a:t>
            </a:r>
            <a:r>
              <a:rPr lang="ru-RU" sz="1800" b="0" u="sng" strike="noStrike" spc="-1">
                <a:solidFill>
                  <a:srgbClr val="600000"/>
                </a:solidFill>
                <a:uFillTx/>
                <a:latin typeface="Segoe UI"/>
                <a:ea typeface="DejaVu Sans"/>
                <a:hlinkClick r:id="rId3"/>
              </a:rPr>
              <a:t>местоимение</a:t>
            </a:r>
            <a:r>
              <a:rPr lang="ru-RU" sz="1800" b="0" strike="noStrike" spc="-1">
                <a:solidFill>
                  <a:srgbClr val="C00000"/>
                </a:solidFill>
                <a:latin typeface="Segoe UI"/>
                <a:ea typeface="DejaVu Sans"/>
              </a:rPr>
              <a:t>),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которое обозначает объект или предмет, о котором пойдет речь.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2 строка </a:t>
            </a:r>
            <a:r>
              <a:rPr lang="ru-RU" sz="1800" b="0" strike="noStrike" spc="-1">
                <a:solidFill>
                  <a:srgbClr val="C00000"/>
                </a:solidFill>
                <a:latin typeface="Segoe UI"/>
                <a:ea typeface="DejaVu Sans"/>
              </a:rPr>
              <a:t>-  это описание темы - в двух словах, чаще всего </a:t>
            </a:r>
            <a:r>
              <a:rPr lang="ru-RU" sz="1800" b="0" u="sng" strike="noStrike" spc="-1">
                <a:solidFill>
                  <a:srgbClr val="600000"/>
                </a:solidFill>
                <a:uFillTx/>
                <a:latin typeface="Segoe UI"/>
                <a:ea typeface="DejaVu Sans"/>
                <a:hlinkClick r:id="rId4"/>
              </a:rPr>
              <a:t>прилагательные</a:t>
            </a:r>
            <a:r>
              <a:rPr lang="ru-RU" sz="1800" b="0" strike="noStrike" spc="-1">
                <a:solidFill>
                  <a:srgbClr val="C00000"/>
                </a:solidFill>
                <a:latin typeface="Segoe UI"/>
                <a:ea typeface="DejaVu Sans"/>
              </a:rPr>
              <a:t> или </a:t>
            </a:r>
            <a:r>
              <a:rPr lang="ru-RU" sz="1800" b="0" u="sng" strike="noStrike" spc="-1">
                <a:solidFill>
                  <a:srgbClr val="600000"/>
                </a:solidFill>
                <a:uFillTx/>
                <a:latin typeface="Segoe UI"/>
                <a:ea typeface="DejaVu Sans"/>
                <a:hlinkClick r:id="rId5"/>
              </a:rPr>
              <a:t>причастия</a:t>
            </a:r>
            <a:r>
              <a:rPr lang="ru-RU" sz="1800" b="0" strike="noStrike" spc="-1">
                <a:solidFill>
                  <a:srgbClr val="C00000"/>
                </a:solidFill>
                <a:latin typeface="Segoe UI"/>
                <a:ea typeface="DejaVu Sans"/>
              </a:rPr>
              <a:t>), 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они дают </a:t>
            </a:r>
            <a:r>
              <a:rPr lang="ru-RU" sz="1800" b="0" i="1" strike="noStrike" spc="-1">
                <a:solidFill>
                  <a:srgbClr val="002060"/>
                </a:solidFill>
                <a:latin typeface="Segoe UI"/>
                <a:ea typeface="DejaVu Sans"/>
              </a:rPr>
              <a:t>описание признаков и свойств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 выбранного в синквейне предмета или объекта.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100000"/>
              </a:lnSpc>
              <a:spcBef>
                <a:spcPts val="360"/>
              </a:spcBef>
              <a:tabLst>
                <a:tab pos="0" algn="l"/>
              </a:tabLst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3 строка</a:t>
            </a:r>
            <a:r>
              <a:rPr lang="ru-RU" sz="1800" b="0" strike="noStrike" spc="-1">
                <a:solidFill>
                  <a:srgbClr val="C00000"/>
                </a:solidFill>
                <a:latin typeface="Segoe UI"/>
                <a:ea typeface="DejaVu Sans"/>
              </a:rPr>
              <a:t> – это действия - в трёх словах,</a:t>
            </a:r>
            <a:r>
              <a:rPr lang="ru-RU" sz="1800" b="0" u="sng" strike="noStrike" spc="-1">
                <a:solidFill>
                  <a:srgbClr val="600000"/>
                </a:solidFill>
                <a:uFillTx/>
                <a:latin typeface="Segoe UI"/>
                <a:ea typeface="DejaVu Sans"/>
                <a:hlinkClick r:id="rId6"/>
              </a:rPr>
              <a:t> глаголами</a:t>
            </a:r>
            <a:r>
              <a:rPr lang="ru-RU" sz="1800" b="0" strike="noStrike" spc="-1">
                <a:solidFill>
                  <a:srgbClr val="C00000"/>
                </a:solidFill>
                <a:latin typeface="Segoe UI"/>
                <a:ea typeface="DejaVu Sans"/>
              </a:rPr>
              <a:t> или </a:t>
            </a:r>
            <a:r>
              <a:rPr lang="ru-RU" sz="1800" b="0" u="sng" strike="noStrike" spc="-1">
                <a:solidFill>
                  <a:srgbClr val="600000"/>
                </a:solidFill>
                <a:uFillTx/>
                <a:latin typeface="Segoe UI"/>
                <a:ea typeface="DejaVu Sans"/>
                <a:hlinkClick r:id="rId7"/>
              </a:rPr>
              <a:t>деепричастиями</a:t>
            </a:r>
            <a:r>
              <a:rPr lang="ru-RU" sz="1800" b="0" strike="noStrike" spc="-1">
                <a:solidFill>
                  <a:srgbClr val="C00000"/>
                </a:solidFill>
                <a:latin typeface="Segoe UI"/>
                <a:ea typeface="DejaVu Sans"/>
              </a:rPr>
              <a:t>,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описывающими </a:t>
            </a:r>
            <a:r>
              <a:rPr lang="ru-RU" sz="1800" b="0" i="1" strike="noStrike" spc="-1">
                <a:solidFill>
                  <a:srgbClr val="002060"/>
                </a:solidFill>
                <a:latin typeface="Segoe UI"/>
                <a:ea typeface="DejaVu Sans"/>
              </a:rPr>
              <a:t>характерные действия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 объекта.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4 строка</a:t>
            </a:r>
            <a:r>
              <a:rPr lang="ru-RU" sz="1800" b="0" strike="noStrike" spc="-1">
                <a:solidFill>
                  <a:srgbClr val="C00000"/>
                </a:solidFill>
                <a:latin typeface="Segoe UI"/>
                <a:ea typeface="DejaVu Sans"/>
              </a:rPr>
              <a:t> – это  предложение из четырёх слов выражающая </a:t>
            </a:r>
            <a:r>
              <a:rPr lang="ru-RU" sz="1800" b="0" i="1" strike="noStrike" spc="-1">
                <a:solidFill>
                  <a:srgbClr val="C00000"/>
                </a:solidFill>
                <a:latin typeface="Segoe UI"/>
                <a:ea typeface="DejaVu Sans"/>
              </a:rPr>
              <a:t>личное отношение</a:t>
            </a:r>
            <a:r>
              <a:rPr lang="ru-RU" sz="1800" b="0" strike="noStrike" spc="-1">
                <a:solidFill>
                  <a:srgbClr val="C00000"/>
                </a:solidFill>
                <a:latin typeface="Segoe UI"/>
                <a:ea typeface="DejaVu Sans"/>
              </a:rPr>
              <a:t> 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автора синквейна к описываемому предмету или объекту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5 строка</a:t>
            </a:r>
            <a:r>
              <a:rPr lang="ru-RU" sz="1800" b="0" strike="noStrike" spc="-1">
                <a:solidFill>
                  <a:srgbClr val="C00000"/>
                </a:solidFill>
                <a:latin typeface="Segoe UI"/>
                <a:ea typeface="DejaVu Sans"/>
              </a:rPr>
              <a:t>  - это одно слово,</a:t>
            </a:r>
            <a:r>
              <a:rPr lang="ru-RU" sz="1800" b="0" i="1" strike="noStrike" spc="-1">
                <a:solidFill>
                  <a:srgbClr val="C00000"/>
                </a:solidFill>
                <a:latin typeface="Segoe UI"/>
                <a:ea typeface="DejaVu Sans"/>
              </a:rPr>
              <a:t> -</a:t>
            </a:r>
            <a:r>
              <a:rPr lang="ru-RU" sz="1800" b="0" i="1" u="sng" strike="noStrike" spc="-1">
                <a:solidFill>
                  <a:srgbClr val="600000"/>
                </a:solidFill>
                <a:uFillTx/>
                <a:latin typeface="Segoe UI"/>
                <a:ea typeface="DejaVu Sans"/>
                <a:hlinkClick r:id="rId8"/>
              </a:rPr>
              <a:t>резюме</a:t>
            </a:r>
            <a:r>
              <a:rPr lang="ru-RU" sz="1800" b="0" strike="noStrike" spc="-1">
                <a:solidFill>
                  <a:srgbClr val="C00000"/>
                </a:solidFill>
                <a:latin typeface="Segoe UI"/>
                <a:ea typeface="DejaVu Sans"/>
              </a:rPr>
              <a:t>, 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характеризующее </a:t>
            </a:r>
            <a:r>
              <a:rPr lang="ru-RU" sz="1800" b="0" i="1" strike="noStrike" spc="-1">
                <a:solidFill>
                  <a:srgbClr val="002060"/>
                </a:solidFill>
                <a:latin typeface="Segoe UI"/>
                <a:ea typeface="DejaVu Sans"/>
              </a:rPr>
              <a:t>суть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 предмета или объекта. которое  выражает настроение.</a:t>
            </a:r>
            <a:endParaRPr lang="ru-RU" sz="18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Прямоугольник 3"/>
          <p:cNvSpPr/>
          <p:nvPr/>
        </p:nvSpPr>
        <p:spPr>
          <a:xfrm>
            <a:off x="1475640" y="4509000"/>
            <a:ext cx="7056000" cy="1461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  <a:tabLst>
                <a:tab pos="457200" algn="l"/>
              </a:tabLst>
            </a:pP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1.   Предмет (тема) – одно слово-существительное.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457200" algn="l"/>
              </a:tabLst>
            </a:pP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2.   Два прилагательных по теме.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457200" algn="l"/>
              </a:tabLst>
            </a:pP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3.   Три глагола по теме.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457200" algn="l"/>
              </a:tabLst>
            </a:pP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4.   Предложение по теме.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457200" algn="l"/>
              </a:tabLst>
            </a:pP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5.   Ассоциация по теме: одно слово-предмет.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10" name="Прямоугольник 4"/>
          <p:cNvSpPr/>
          <p:nvPr/>
        </p:nvSpPr>
        <p:spPr>
          <a:xfrm>
            <a:off x="2933280" y="476640"/>
            <a:ext cx="441900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Алгоритм составления синквейна</a:t>
            </a:r>
            <a:endParaRPr lang="ru-RU" sz="2000" b="0" strike="noStrike" spc="-1">
              <a:latin typeface="XO Oriel"/>
            </a:endParaRPr>
          </a:p>
        </p:txBody>
      </p:sp>
      <p:pic>
        <p:nvPicPr>
          <p:cNvPr id="111" name="Рисунок 4" descr="http://festival.1september.ru/articles/586446/img4.jpg"/>
          <p:cNvPicPr/>
          <p:nvPr/>
        </p:nvPicPr>
        <p:blipFill>
          <a:blip r:embed="rId2"/>
          <a:stretch/>
        </p:blipFill>
        <p:spPr>
          <a:xfrm>
            <a:off x="2555640" y="980640"/>
            <a:ext cx="4319640" cy="3495960"/>
          </a:xfrm>
          <a:prstGeom prst="rect">
            <a:avLst/>
          </a:prstGeom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Прямоугольник 3"/>
          <p:cNvSpPr/>
          <p:nvPr/>
        </p:nvSpPr>
        <p:spPr>
          <a:xfrm>
            <a:off x="1691640" y="1124640"/>
            <a:ext cx="6768000" cy="4676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360">
              <a:lnSpc>
                <a:spcPct val="80000"/>
              </a:lnSpc>
              <a:spcBef>
                <a:spcPts val="360"/>
              </a:spcBef>
              <a:tabLst>
                <a:tab pos="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       Его простота. Синквейн могут составить все.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80000"/>
              </a:lnSpc>
              <a:spcBef>
                <a:spcPts val="360"/>
              </a:spcBef>
              <a:tabLst>
                <a:tab pos="0" algn="l"/>
              </a:tabLst>
            </a:pP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80000"/>
              </a:lnSpc>
              <a:spcBef>
                <a:spcPts val="360"/>
              </a:spcBef>
              <a:buClr>
                <a:srgbClr val="002060"/>
              </a:buClr>
              <a:buFont typeface="StarSymbol"/>
              <a:buChar char="-"/>
              <a:tabLst>
                <a:tab pos="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В составлении синквейна каждый ребенок может реализовать свои интеллектуальные возможности.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80000"/>
              </a:lnSpc>
              <a:spcBef>
                <a:spcPts val="360"/>
              </a:spcBef>
              <a:tabLst>
                <a:tab pos="0" algn="l"/>
              </a:tabLst>
            </a:pP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80000"/>
              </a:lnSpc>
              <a:spcBef>
                <a:spcPts val="360"/>
              </a:spcBef>
              <a:buClr>
                <a:srgbClr val="002060"/>
              </a:buClr>
              <a:buFont typeface="StarSymbol"/>
              <a:buChar char="-"/>
              <a:tabLst>
                <a:tab pos="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Синквейн является игровым приемом.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80000"/>
              </a:lnSpc>
              <a:spcBef>
                <a:spcPts val="360"/>
              </a:spcBef>
              <a:tabLst>
                <a:tab pos="0" algn="l"/>
              </a:tabLst>
            </a:pP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80000"/>
              </a:lnSpc>
              <a:spcBef>
                <a:spcPts val="360"/>
              </a:spcBef>
              <a:buClr>
                <a:srgbClr val="002060"/>
              </a:buClr>
              <a:buFont typeface="StarSymbol"/>
              <a:buChar char="-"/>
              <a:tabLst>
                <a:tab pos="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Составление синквейна используется как заключительное задание по пройденному материалу.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80000"/>
              </a:lnSpc>
              <a:spcBef>
                <a:spcPts val="360"/>
              </a:spcBef>
              <a:tabLst>
                <a:tab pos="0" algn="l"/>
              </a:tabLst>
            </a:pP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80000"/>
              </a:lnSpc>
              <a:spcBef>
                <a:spcPts val="360"/>
              </a:spcBef>
              <a:buClr>
                <a:srgbClr val="002060"/>
              </a:buClr>
              <a:buFont typeface="StarSymbol"/>
              <a:buChar char="-"/>
              <a:tabLst>
                <a:tab pos="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Составление синквейна используется для проведения рефлексии, анализа и синтеза полученной информации.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80000"/>
              </a:lnSpc>
              <a:spcBef>
                <a:spcPts val="360"/>
              </a:spcBef>
              <a:tabLst>
                <a:tab pos="0" algn="l"/>
              </a:tabLst>
            </a:pP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80000"/>
              </a:lnSpc>
              <a:spcBef>
                <a:spcPts val="360"/>
              </a:spcBef>
              <a:buClr>
                <a:srgbClr val="002060"/>
              </a:buClr>
              <a:buFont typeface="StarSymbol"/>
              <a:buChar char="-"/>
              <a:tabLst>
                <a:tab pos="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Синквейн помогает пополнить словарный запас.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80000"/>
              </a:lnSpc>
              <a:spcBef>
                <a:spcPts val="360"/>
              </a:spcBef>
              <a:tabLst>
                <a:tab pos="0" algn="l"/>
              </a:tabLst>
            </a:pP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80000"/>
              </a:lnSpc>
              <a:spcBef>
                <a:spcPts val="360"/>
              </a:spcBef>
              <a:buClr>
                <a:srgbClr val="002060"/>
              </a:buClr>
              <a:buFont typeface="StarSymbol"/>
              <a:buChar char="-"/>
              <a:tabLst>
                <a:tab pos="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Синквейн учит краткому пересказу.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80000"/>
              </a:lnSpc>
              <a:spcBef>
                <a:spcPts val="360"/>
              </a:spcBef>
              <a:tabLst>
                <a:tab pos="0" algn="l"/>
              </a:tabLst>
            </a:pP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80000"/>
              </a:lnSpc>
              <a:spcBef>
                <a:spcPts val="360"/>
              </a:spcBef>
              <a:tabLst>
                <a:tab pos="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-    Синквейн помогает развить речь и мышление.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13" name="Прямоугольник 4"/>
          <p:cNvSpPr/>
          <p:nvPr/>
        </p:nvSpPr>
        <p:spPr>
          <a:xfrm>
            <a:off x="1879560" y="548640"/>
            <a:ext cx="63208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marL="343080" indent="-342360" algn="ctr">
              <a:lnSpc>
                <a:spcPct val="8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20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В чём же его эффективность и значимость?</a:t>
            </a:r>
            <a:endParaRPr lang="ru-RU" sz="20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3"/>
          <p:cNvSpPr/>
          <p:nvPr/>
        </p:nvSpPr>
        <p:spPr>
          <a:xfrm>
            <a:off x="2051640" y="1052640"/>
            <a:ext cx="6048000" cy="399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>
                <a:solidFill>
                  <a:srgbClr val="C00000"/>
                </a:solidFill>
                <a:latin typeface="Segoe UI"/>
                <a:ea typeface="DejaVu Sans"/>
              </a:rPr>
              <a:t>Когда же начинать знакомство с этим приёмом? </a:t>
            </a:r>
            <a:endParaRPr lang="ru-RU" sz="20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2000" b="0" strike="noStrike" spc="-1">
                <a:solidFill>
                  <a:srgbClr val="C00000"/>
                </a:solidFill>
                <a:latin typeface="Segoe UI"/>
                <a:ea typeface="DejaVu Sans"/>
              </a:rPr>
              <a:t>В старшем дошкольном возрасте!</a:t>
            </a:r>
            <a:r>
              <a:t/>
            </a:r>
            <a:br/>
            <a:endParaRPr lang="ru-RU" sz="20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2000" b="1" u="sng" strike="noStrike" spc="-1">
                <a:solidFill>
                  <a:srgbClr val="002060"/>
                </a:solidFill>
                <a:uFillTx/>
                <a:latin typeface="Segoe UI"/>
                <a:ea typeface="DejaVu Sans"/>
              </a:rPr>
              <a:t>Целесообразно вначале предлагать детям для прослушивания готовые  синквейны, например:</a:t>
            </a:r>
            <a:endParaRPr lang="ru-RU" sz="20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t/>
            </a:r>
            <a:br/>
            <a:r>
              <a:rPr lang="ru-RU" sz="20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Осень</a:t>
            </a:r>
            <a:endParaRPr lang="ru-RU" sz="20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t/>
            </a:r>
            <a:br/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Солнечная, тёплая. </a:t>
            </a:r>
            <a:r>
              <a:t/>
            </a:r>
            <a:br/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Дарит, светится, радует. </a:t>
            </a:r>
            <a:r>
              <a:t/>
            </a:r>
            <a:br/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В парке осыпаются листья. </a:t>
            </a:r>
            <a:r>
              <a:t/>
            </a:r>
            <a:br/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Золото, красота, счастье! </a:t>
            </a:r>
            <a:endParaRPr lang="ru-RU" sz="20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Прямоугольник 3"/>
          <p:cNvSpPr/>
          <p:nvPr/>
        </p:nvSpPr>
        <p:spPr>
          <a:xfrm>
            <a:off x="2843640" y="4221000"/>
            <a:ext cx="4571280" cy="1461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360"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1. Ежик</a:t>
            </a:r>
            <a:endParaRPr lang="ru-RU" sz="1800" b="0" strike="noStrike" spc="-1">
              <a:latin typeface="XO Oriel"/>
            </a:endParaRPr>
          </a:p>
          <a:p>
            <a:pPr marL="343080" indent="-342360"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2. Серый, колючий</a:t>
            </a:r>
            <a:endParaRPr lang="ru-RU" sz="1800" b="0" strike="noStrike" spc="-1">
              <a:latin typeface="XO Oriel"/>
            </a:endParaRPr>
          </a:p>
          <a:p>
            <a:pPr marL="343080" indent="-342360"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3. Фыркает, спит, сворачивается.</a:t>
            </a:r>
            <a:endParaRPr lang="ru-RU" sz="1800" b="0" strike="noStrike" spc="-1">
              <a:latin typeface="XO Oriel"/>
            </a:endParaRPr>
          </a:p>
          <a:p>
            <a:pPr marL="343080" indent="-342360"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4. Мне нравится маленький ежик.</a:t>
            </a:r>
            <a:endParaRPr lang="ru-RU" sz="1800" b="0" strike="noStrike" spc="-1">
              <a:latin typeface="XO Oriel"/>
            </a:endParaRPr>
          </a:p>
          <a:p>
            <a:pPr marL="343080" indent="-342360"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5. Лес.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16" name="Прямоугольник 4"/>
          <p:cNvSpPr/>
          <p:nvPr/>
        </p:nvSpPr>
        <p:spPr>
          <a:xfrm>
            <a:off x="3789360" y="476640"/>
            <a:ext cx="27151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Пример   синквейна</a:t>
            </a:r>
            <a:endParaRPr lang="ru-RU" sz="2000" b="0" strike="noStrike" spc="-1">
              <a:latin typeface="XO Oriel"/>
            </a:endParaRPr>
          </a:p>
        </p:txBody>
      </p:sp>
      <p:pic>
        <p:nvPicPr>
          <p:cNvPr id="117" name="Picture 2" descr="http://master.festival.1september.ru/articles/586446/img5.jpg"/>
          <p:cNvPicPr/>
          <p:nvPr/>
        </p:nvPicPr>
        <p:blipFill>
          <a:blip r:embed="rId2"/>
          <a:stretch/>
        </p:blipFill>
        <p:spPr>
          <a:xfrm>
            <a:off x="2699640" y="1124640"/>
            <a:ext cx="4823640" cy="289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Прямоугольник 3"/>
          <p:cNvSpPr/>
          <p:nvPr/>
        </p:nvSpPr>
        <p:spPr>
          <a:xfrm>
            <a:off x="1763640" y="476640"/>
            <a:ext cx="65520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Актуальность  проблемы  речевого  развития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82" name="Прямоугольник 4"/>
          <p:cNvSpPr/>
          <p:nvPr/>
        </p:nvSpPr>
        <p:spPr>
          <a:xfrm>
            <a:off x="1403640" y="908640"/>
            <a:ext cx="7416000" cy="513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  Проблема речевого развития детей дошкольного возраста на сегодняшний день очень актуальна, т.к. процент дошкольников с различными речевыми нарушениями остается стабильно высоким. 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endParaRPr lang="ru-RU" sz="18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 Овладение родным языком является одним из важных приобретений ребенка в дошкольном детстве.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endParaRPr lang="ru-RU" sz="18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 В современном дошкольном образовании речь рассматривается как одна из основ воспитания и обучения детей.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endParaRPr lang="ru-RU" sz="18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 Речь – это инструмент развития высших отделов психики.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</a:t>
            </a:r>
            <a:endParaRPr lang="ru-RU" sz="18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 С развитием речи связано формирование как личности в целом, так и во всех основных психических процессов.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endParaRPr lang="ru-RU" sz="18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 Обучение дошкольников родному языку должно стать одной из главных задач в подготовке детей к школе.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endParaRPr lang="ru-RU" sz="18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 Главной задачей развития связной речи ребёнка в дошкольном возрасте является совершенствование монологической речи.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endParaRPr lang="ru-RU" sz="18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   Все вышеназванные виды речевой деятельности актуальны при работе над развитием связной речи детей</a:t>
            </a:r>
            <a:endParaRPr lang="ru-RU" sz="18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Прямоугольник 3"/>
          <p:cNvSpPr/>
          <p:nvPr/>
        </p:nvSpPr>
        <p:spPr>
          <a:xfrm>
            <a:off x="2843640" y="1196640"/>
            <a:ext cx="4571280" cy="237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Segoe UI"/>
                <a:ea typeface="DejaVu Sans"/>
              </a:rPr>
              <a:t>1. ?</a:t>
            </a:r>
            <a:endParaRPr lang="ru-RU" sz="2000" b="0" strike="noStrike" spc="-1">
              <a:latin typeface="XO Oriel"/>
            </a:endParaRPr>
          </a:p>
          <a:p>
            <a:pPr>
              <a:lnSpc>
                <a:spcPct val="15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Segoe UI"/>
                <a:ea typeface="DejaVu Sans"/>
              </a:rPr>
              <a:t>2. Cерый, колючий</a:t>
            </a:r>
            <a:endParaRPr lang="ru-RU" sz="2000" b="0" strike="noStrike" spc="-1">
              <a:latin typeface="XO Oriel"/>
            </a:endParaRPr>
          </a:p>
          <a:p>
            <a:pPr>
              <a:lnSpc>
                <a:spcPct val="15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Segoe UI"/>
                <a:ea typeface="DejaVu Sans"/>
              </a:rPr>
              <a:t>3. Фыркает, спит, сворачивается.</a:t>
            </a:r>
            <a:endParaRPr lang="ru-RU" sz="2000" b="0" strike="noStrike" spc="-1">
              <a:latin typeface="XO Oriel"/>
            </a:endParaRPr>
          </a:p>
          <a:p>
            <a:pPr>
              <a:lnSpc>
                <a:spcPct val="15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Segoe UI"/>
                <a:ea typeface="DejaVu Sans"/>
              </a:rPr>
              <a:t>4. Мне нравится этот зверек</a:t>
            </a:r>
            <a:endParaRPr lang="ru-RU" sz="2000" b="0" strike="noStrike" spc="-1">
              <a:latin typeface="XO Oriel"/>
            </a:endParaRPr>
          </a:p>
          <a:p>
            <a:pPr>
              <a:lnSpc>
                <a:spcPct val="15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Segoe UI"/>
                <a:ea typeface="DejaVu Sans"/>
              </a:rPr>
              <a:t>5. Лес.</a:t>
            </a:r>
            <a:endParaRPr lang="ru-RU" sz="2000" b="0" strike="noStrike" spc="-1">
              <a:latin typeface="XO Oriel"/>
            </a:endParaRPr>
          </a:p>
        </p:txBody>
      </p:sp>
      <p:sp>
        <p:nvSpPr>
          <p:cNvPr id="119" name="Прямоугольник 4"/>
          <p:cNvSpPr/>
          <p:nvPr/>
        </p:nvSpPr>
        <p:spPr>
          <a:xfrm>
            <a:off x="3435120" y="620640"/>
            <a:ext cx="2932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C00000"/>
                </a:solidFill>
                <a:latin typeface="Segoe UI"/>
                <a:ea typeface="DejaVu Sans"/>
              </a:rPr>
              <a:t>СИНКВЕЙН -ЗАГАДКА</a:t>
            </a:r>
            <a:endParaRPr lang="ru-RU" sz="2000" b="0" strike="noStrike" spc="-1">
              <a:latin typeface="XO Oriel"/>
            </a:endParaRPr>
          </a:p>
        </p:txBody>
      </p:sp>
      <p:pic>
        <p:nvPicPr>
          <p:cNvPr id="120" name="Picture 2" descr="http://master.festival.1september.ru/articles/586446/img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3420000" y="3789000"/>
            <a:ext cx="3383640" cy="2030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Прямоугольник 3"/>
          <p:cNvSpPr/>
          <p:nvPr/>
        </p:nvSpPr>
        <p:spPr>
          <a:xfrm>
            <a:off x="1907640" y="1556640"/>
            <a:ext cx="6480000" cy="3444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i="1" strike="noStrike" spc="-1">
                <a:solidFill>
                  <a:srgbClr val="002060"/>
                </a:solidFill>
                <a:latin typeface="Segoe UI"/>
                <a:ea typeface="DejaVu Sans"/>
              </a:rPr>
              <a:t>    </a:t>
            </a:r>
            <a:r>
              <a:rPr lang="ru-RU" sz="2000" b="1" strike="noStrike" spc="-1">
                <a:solidFill>
                  <a:srgbClr val="002060"/>
                </a:solidFill>
                <a:latin typeface="Segoe UI"/>
                <a:ea typeface="DejaVu Sans"/>
              </a:rPr>
              <a:t>Сказкотерапия - означает «лечение сказкой».   Сказки содействуют развитию речи детей, развивают навыки связной речи. Развивают способность детей отличать хорошее от плохого в сказке и жизни, умение делать нравственный выбор.  </a:t>
            </a:r>
            <a:endParaRPr lang="ru-RU" sz="20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Segoe UI"/>
                <a:ea typeface="DejaVu Sans"/>
              </a:rPr>
              <a:t>   Сказки воспитывают послушание на основе любви и уважения к родителям и близким людям. Формируют такие качества как терпение, милосердие, умение уступать, помогать друг другу. </a:t>
            </a:r>
            <a:endParaRPr lang="ru-RU" sz="2000" b="0" strike="noStrike" spc="-1">
              <a:latin typeface="XO Oriel"/>
            </a:endParaRPr>
          </a:p>
        </p:txBody>
      </p:sp>
      <p:sp>
        <p:nvSpPr>
          <p:cNvPr id="122" name="Прямоугольник 4"/>
          <p:cNvSpPr/>
          <p:nvPr/>
        </p:nvSpPr>
        <p:spPr>
          <a:xfrm>
            <a:off x="3716280" y="692640"/>
            <a:ext cx="203400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C00000"/>
                </a:solidFill>
                <a:latin typeface="Segoe UI"/>
                <a:ea typeface="DejaVu Sans"/>
              </a:rPr>
              <a:t>Сказкотерапия</a:t>
            </a:r>
            <a:endParaRPr lang="ru-RU" sz="20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Прямоугольник 3"/>
          <p:cNvSpPr/>
          <p:nvPr/>
        </p:nvSpPr>
        <p:spPr>
          <a:xfrm>
            <a:off x="1259640" y="404640"/>
            <a:ext cx="7632000" cy="5850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Дидактические сказки (от 3 – х до 6 лет)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создаются педагогом для «упаковки» учебного материала. При этом абстрактные символы (цифры, буквы, звуки, арифметические действия и пр.) одушевляются, складывается сказочный образ мира, в котором они живут. Дидактические сказки могут раскрывать смысл и важность определённых знаний. В форме дидактических сказок «подаются» учебные задания.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Художественные сказки </a:t>
            </a: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способствуют воспитанию нравственных  чувств: взаимопомощи, поддержки, сочувствия, долга, ответственности и др.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Психологические сказки </a:t>
            </a: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способствуют преодолению страхов, обретению уверенности в себе и др.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Медитативные сказки </a:t>
            </a: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рассказываются под специальную музыку, помогают расслабиться,  снять напряжение.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Психокоррекционная сказка </a:t>
            </a: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– есть возрастные ограничения -рекомендована для детей 11 – 12 лет</a:t>
            </a:r>
            <a:endParaRPr lang="ru-RU" sz="18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Прямоугольник 3"/>
          <p:cNvSpPr/>
          <p:nvPr/>
        </p:nvSpPr>
        <p:spPr>
          <a:xfrm>
            <a:off x="3642840" y="332640"/>
            <a:ext cx="184968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Логоритмика</a:t>
            </a:r>
            <a:endParaRPr lang="ru-RU" sz="2000" b="0" strike="noStrike" spc="-1">
              <a:latin typeface="XO Oriel"/>
            </a:endParaRPr>
          </a:p>
        </p:txBody>
      </p:sp>
      <p:sp>
        <p:nvSpPr>
          <p:cNvPr id="125" name="Прямоугольник 4"/>
          <p:cNvSpPr/>
          <p:nvPr/>
        </p:nvSpPr>
        <p:spPr>
          <a:xfrm>
            <a:off x="971640" y="692640"/>
            <a:ext cx="7776000" cy="91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   Это система двигательных упражнений, в которых различные движения сочетаются с произнесением специального речевого материала.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26" name="Прямоугольник 5"/>
          <p:cNvSpPr/>
          <p:nvPr/>
        </p:nvSpPr>
        <p:spPr>
          <a:xfrm>
            <a:off x="2718360" y="1556640"/>
            <a:ext cx="43200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Виды логоритмических упражнений</a:t>
            </a:r>
            <a:endParaRPr lang="ru-RU" sz="1800" b="0" strike="noStrike" spc="-1">
              <a:latin typeface="XO Oriel"/>
            </a:endParaRPr>
          </a:p>
        </p:txBody>
      </p:sp>
      <p:pic>
        <p:nvPicPr>
          <p:cNvPr id="127" name="Picture 2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1763640" y="1917000"/>
            <a:ext cx="6840000" cy="4303080"/>
          </a:xfrm>
          <a:prstGeom prst="rect">
            <a:avLst/>
          </a:prstGeom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Прямоугольник 3"/>
          <p:cNvSpPr/>
          <p:nvPr/>
        </p:nvSpPr>
        <p:spPr>
          <a:xfrm>
            <a:off x="899640" y="332640"/>
            <a:ext cx="8027640" cy="2311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       </a:t>
            </a:r>
            <a:r>
              <a:rPr lang="ru-RU" sz="16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Логоритмика для детей младшего возраста    </a:t>
            </a:r>
            <a:r>
              <a:rPr lang="ru-RU" sz="1600" b="0" strike="noStrike" spc="-1">
                <a:solidFill>
                  <a:srgbClr val="002060"/>
                </a:solidFill>
                <a:latin typeface="Segoe UI"/>
                <a:ea typeface="DejaVu Sans"/>
              </a:rPr>
              <a:t>имеет целью стимуляцию речевой и мыслительной активности, развитие и формирование связной речи – это пальчиковая гимнастика, потешки, коротенькие стихи о животных, изображение их по показу педагога.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C00000"/>
                </a:solidFill>
                <a:latin typeface="Segoe UI"/>
                <a:ea typeface="DejaVu Sans"/>
              </a:rPr>
              <a:t>      Логоритмика для детей 5-6 лет  </a:t>
            </a:r>
            <a:r>
              <a:rPr lang="ru-RU" sz="1600" b="0" strike="noStrike" spc="-1">
                <a:solidFill>
                  <a:srgbClr val="002060"/>
                </a:solidFill>
                <a:latin typeface="Segoe UI"/>
                <a:ea typeface="DejaVu Sans"/>
              </a:rPr>
              <a:t>В этом возрасте упражнения более сложные. Детям нужно освоить не только движения, но и ритм, слова, музыку.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C00000"/>
                </a:solidFill>
                <a:latin typeface="Segoe UI"/>
                <a:ea typeface="DejaVu Sans"/>
              </a:rPr>
              <a:t>      Логоритмика для детей 6-7 лет </a:t>
            </a:r>
            <a:r>
              <a:rPr lang="ru-RU" sz="1600" b="0" strike="noStrike" spc="-1">
                <a:solidFill>
                  <a:srgbClr val="002060"/>
                </a:solidFill>
                <a:latin typeface="Segoe UI"/>
                <a:ea typeface="DejaVu Sans"/>
              </a:rPr>
              <a:t>дети могут сами догадаться, или придумать  какие движения нужно выполнять в соответствии с содержанием текста, или характером музыки.</a:t>
            </a:r>
            <a:endParaRPr lang="ru-RU" sz="1600" b="0" strike="noStrike" spc="-1">
              <a:latin typeface="XO Oriel"/>
            </a:endParaRPr>
          </a:p>
        </p:txBody>
      </p:sp>
      <p:pic>
        <p:nvPicPr>
          <p:cNvPr id="129" name="Picture 6" descr="C:\Users\Елена\Desktop\5629801da1e2c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5580000" y="2709000"/>
            <a:ext cx="2922840" cy="3284280"/>
          </a:xfrm>
          <a:prstGeom prst="rect">
            <a:avLst/>
          </a:prstGeom>
          <a:ln w="38100">
            <a:solidFill>
              <a:srgbClr val="00B050"/>
            </a:solidFill>
            <a:miter/>
          </a:ln>
        </p:spPr>
      </p:pic>
      <p:sp>
        <p:nvSpPr>
          <p:cNvPr id="130" name="Прямоугольник 5"/>
          <p:cNvSpPr/>
          <p:nvPr/>
        </p:nvSpPr>
        <p:spPr>
          <a:xfrm>
            <a:off x="1691640" y="2853000"/>
            <a:ext cx="3743640" cy="3010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C00000"/>
                </a:solidFill>
                <a:latin typeface="Times New Roman"/>
                <a:ea typeface="DejaVu Sans"/>
              </a:rPr>
              <a:t>Мишка косолапый</a:t>
            </a:r>
            <a:r>
              <a:t/>
            </a:r>
            <a:br/>
            <a:r>
              <a:rPr lang="ru-RU" sz="1600" b="0" strike="noStrike" spc="-1">
                <a:solidFill>
                  <a:srgbClr val="C00000"/>
                </a:solidFill>
                <a:latin typeface="Times New Roman"/>
                <a:ea typeface="DejaVu Sans"/>
              </a:rPr>
              <a:t>По лесу идет,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600" b="0" i="1" strike="noStrike" spc="-1">
                <a:solidFill>
                  <a:srgbClr val="C00000"/>
                </a:solidFill>
                <a:latin typeface="Times New Roman"/>
                <a:ea typeface="DejaVu Sans"/>
              </a:rPr>
              <a:t>(имитируем косолапую ходьбу мишки)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C00000"/>
                </a:solidFill>
                <a:latin typeface="Times New Roman"/>
                <a:ea typeface="DejaVu Sans"/>
              </a:rPr>
              <a:t>Шишки собирает,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C00000"/>
                </a:solidFill>
                <a:latin typeface="Times New Roman"/>
                <a:ea typeface="DejaVu Sans"/>
              </a:rPr>
              <a:t>Песенки поет.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600" b="0" i="1" strike="noStrike" spc="-1">
                <a:solidFill>
                  <a:srgbClr val="C00000"/>
                </a:solidFill>
                <a:latin typeface="Times New Roman"/>
                <a:ea typeface="DejaVu Sans"/>
              </a:rPr>
              <a:t>(Приседаем - собираем шишки)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C00000"/>
                </a:solidFill>
                <a:latin typeface="Times New Roman"/>
                <a:ea typeface="DejaVu Sans"/>
              </a:rPr>
              <a:t>Шишка отскочила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C00000"/>
                </a:solidFill>
                <a:latin typeface="Times New Roman"/>
                <a:ea typeface="DejaVu Sans"/>
              </a:rPr>
              <a:t>Прямо мишке в лоб.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600" b="0" i="1" strike="noStrike" spc="-1">
                <a:solidFill>
                  <a:srgbClr val="C00000"/>
                </a:solidFill>
                <a:latin typeface="Times New Roman"/>
                <a:ea typeface="DejaVu Sans"/>
              </a:rPr>
              <a:t>(Легонько ударяем себя ладошкой по лбу)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C00000"/>
                </a:solidFill>
                <a:latin typeface="Times New Roman"/>
                <a:ea typeface="DejaVu Sans"/>
              </a:rPr>
              <a:t>Мишка рассердился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C00000"/>
                </a:solidFill>
                <a:latin typeface="Times New Roman"/>
                <a:ea typeface="DejaVu Sans"/>
              </a:rPr>
              <a:t>И ногою - топ! </a:t>
            </a:r>
            <a:r>
              <a:rPr lang="ru-RU" sz="1600" b="0" i="1" strike="noStrike" spc="-1">
                <a:solidFill>
                  <a:srgbClr val="C00000"/>
                </a:solidFill>
                <a:latin typeface="Times New Roman"/>
                <a:ea typeface="DejaVu Sans"/>
              </a:rPr>
              <a:t>(Топаем ногой)</a:t>
            </a:r>
            <a:endParaRPr lang="ru-RU" sz="16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Прямоугольник 3"/>
          <p:cNvSpPr/>
          <p:nvPr/>
        </p:nvSpPr>
        <p:spPr>
          <a:xfrm>
            <a:off x="2051640" y="2709000"/>
            <a:ext cx="6480000" cy="2224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600000"/>
                </a:solidFill>
                <a:latin typeface="Comic Sans MS"/>
                <a:ea typeface="DejaVu Sans"/>
              </a:rPr>
              <a:t>     </a:t>
            </a:r>
            <a:r>
              <a:rPr lang="ru-RU" sz="2000" b="1" strike="noStrike" spc="-1">
                <a:solidFill>
                  <a:srgbClr val="002060"/>
                </a:solidFill>
                <a:latin typeface="Segoe UI"/>
                <a:ea typeface="DejaVu Sans"/>
              </a:rPr>
              <a:t>Целью использования ТРИЗ – технологии в детском саду является развитие с одной стороны таких качеств мышления, как гибкость, подвижность, системность, диалектичность, а с другой стороны поисковой активности, стремления к новизне, развитие речи и творческого воображения. </a:t>
            </a:r>
            <a:endParaRPr lang="ru-RU" sz="2000" b="0" strike="noStrike" spc="-1">
              <a:latin typeface="XO Oriel"/>
            </a:endParaRPr>
          </a:p>
        </p:txBody>
      </p:sp>
      <p:sp>
        <p:nvSpPr>
          <p:cNvPr id="132" name="Прямоугольник 4"/>
          <p:cNvSpPr/>
          <p:nvPr/>
        </p:nvSpPr>
        <p:spPr>
          <a:xfrm>
            <a:off x="2699640" y="908640"/>
            <a:ext cx="4571280" cy="1370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C00000"/>
                </a:solidFill>
                <a:latin typeface="Segoe UI"/>
                <a:ea typeface="DejaVu Sans"/>
              </a:rPr>
              <a:t>ТРИЗ</a:t>
            </a:r>
            <a:r>
              <a:t/>
            </a:r>
            <a:br/>
            <a:r>
              <a:rPr lang="ru-RU" sz="2400" b="1" strike="noStrike" spc="-1">
                <a:solidFill>
                  <a:srgbClr val="C00000"/>
                </a:solidFill>
                <a:latin typeface="Segoe UI"/>
                <a:ea typeface="DejaVu Sans"/>
              </a:rPr>
              <a:t>Теория решения изобретательских задач</a:t>
            </a:r>
            <a:endParaRPr lang="ru-RU" sz="24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рямоугольник 3"/>
          <p:cNvSpPr/>
          <p:nvPr/>
        </p:nvSpPr>
        <p:spPr>
          <a:xfrm>
            <a:off x="1691640" y="764640"/>
            <a:ext cx="6840000" cy="475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i="1" strike="noStrike" spc="-1">
                <a:solidFill>
                  <a:srgbClr val="C00000"/>
                </a:solidFill>
                <a:latin typeface="Segoe UI"/>
                <a:ea typeface="DejaVu Sans"/>
              </a:rPr>
              <a:t>     </a:t>
            </a: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ТРИЗ – это технология творчества, цель которой – стимулировать воображение, научить мыслить системно и вместе с тем нестандартно. ТРИЗ располагает конкретными приёмами, правилами, инструментами творчества.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     В работе с детьми, по данной технологии педагоги придерживаются следующего: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XO Oriel"/>
            </a:endParaRPr>
          </a:p>
          <a:p>
            <a:pPr marL="216000" indent="-21564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Выслушивать каждого желающего.</a:t>
            </a:r>
            <a:endParaRPr lang="ru-RU" sz="1800" b="0" strike="noStrike" spc="-1">
              <a:latin typeface="XO Oriel"/>
            </a:endParaRPr>
          </a:p>
          <a:p>
            <a:pPr marL="216000" indent="-21564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Давать только положительные оценки, они раскрепощают!</a:t>
            </a:r>
            <a:endParaRPr lang="ru-RU" sz="1800" b="0" strike="noStrike" spc="-1">
              <a:latin typeface="XO Oriel"/>
            </a:endParaRPr>
          </a:p>
          <a:p>
            <a:pPr marL="216000" indent="-21564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Говорить: интересно, необычно, хорошо, любопытно!</a:t>
            </a:r>
            <a:endParaRPr lang="ru-RU" sz="1800" b="0" strike="noStrike" spc="-1">
              <a:latin typeface="XO Oriel"/>
            </a:endParaRPr>
          </a:p>
          <a:p>
            <a:pPr marL="216000" indent="-21564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Импровизировать в беседах на занятиях и идти за логикой ребёнка, подчиняясь ей, не навязывая своего мнения.</a:t>
            </a:r>
            <a:endParaRPr lang="ru-RU" sz="1800" b="0" strike="noStrike" spc="-1">
              <a:latin typeface="XO Oriel"/>
            </a:endParaRPr>
          </a:p>
          <a:p>
            <a:pPr marL="216000" indent="-21564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Учить детей возражать взрослым и друг другу, но возражать аргументировано, предлагая что–то взамен или доказывая.</a:t>
            </a:r>
            <a:endParaRPr lang="ru-RU" sz="18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Прямоугольник 3"/>
          <p:cNvSpPr/>
          <p:nvPr/>
        </p:nvSpPr>
        <p:spPr>
          <a:xfrm>
            <a:off x="1835640" y="692640"/>
            <a:ext cx="6696000" cy="4358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C00000"/>
                </a:solidFill>
                <a:latin typeface="Segoe UI"/>
                <a:ea typeface="DejaVu Sans"/>
              </a:rPr>
              <a:t>   В результате занятий с применением технологии ТРИЗ у детей:</a:t>
            </a:r>
            <a:endParaRPr lang="ru-RU" sz="20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2000" b="0" strike="noStrike" spc="-1">
              <a:latin typeface="XO Oriel"/>
            </a:endParaRPr>
          </a:p>
          <a:p>
            <a:pPr marL="216000" indent="-21564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Снимается чувство скованности,</a:t>
            </a:r>
            <a:endParaRPr lang="ru-RU" sz="2000" b="0" strike="noStrike" spc="-1">
              <a:latin typeface="XO Oriel"/>
            </a:endParaRPr>
          </a:p>
          <a:p>
            <a:pPr marL="216000" indent="-21564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Преодолевается застенчивость,</a:t>
            </a:r>
            <a:endParaRPr lang="ru-RU" sz="2000" b="0" strike="noStrike" spc="-1">
              <a:latin typeface="XO Oriel"/>
            </a:endParaRPr>
          </a:p>
          <a:p>
            <a:pPr marL="216000" indent="-21564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Развивается воображение, речевая и общая инициатива,</a:t>
            </a:r>
            <a:endParaRPr lang="ru-RU" sz="2000" b="0" strike="noStrike" spc="-1">
              <a:latin typeface="XO Oriel"/>
            </a:endParaRPr>
          </a:p>
          <a:p>
            <a:pPr marL="216000" indent="-21564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Повышается уровень познавательных способностей, что помогает детям освободиться от инерции мышления.</a:t>
            </a:r>
            <a:endParaRPr lang="ru-RU" sz="2000" b="0" strike="noStrike" spc="-1">
              <a:latin typeface="XO Oriel"/>
            </a:endParaRPr>
          </a:p>
          <a:p>
            <a:pPr marL="216000" indent="-215640">
              <a:lnSpc>
                <a:spcPct val="10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ТРИЗ для дошкольников – это система коллективных игр, занятий призванная не заменять основную программу, а максимально увеличить её эффективность.</a:t>
            </a:r>
            <a:endParaRPr lang="ru-RU" sz="20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Прямоугольник 3"/>
          <p:cNvSpPr/>
          <p:nvPr/>
        </p:nvSpPr>
        <p:spPr>
          <a:xfrm>
            <a:off x="1187640" y="548640"/>
            <a:ext cx="7488000" cy="2833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   Метод фокальных объектов (МФО) – </a:t>
            </a:r>
            <a:r>
              <a:rPr lang="ru-RU" sz="1800" b="0" strike="noStrike" spc="-1">
                <a:solidFill>
                  <a:srgbClr val="C00000"/>
                </a:solidFill>
                <a:latin typeface="Segoe UI"/>
                <a:ea typeface="DejaVu Sans"/>
              </a:rPr>
              <a:t>перенесение свойств одного объекта или нескольких на другой.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 Например, мяч. Какой он? Смеющийся, летающий, вкусный; рассказывающий на ночь сказки . . .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 Этот метод позволяет не только развивать воображение, речь, фантазию, но и управлять своим мышлением. Пользуясь методом МФО можно придумать фантастическое животное, придумать ему название, кто его родители, где он будет жить и чем питаться, или предложить картинки “забавные животные”, “пиктограммы”, назвать их и сделать презентацию.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36" name="Прямоугольник 4"/>
          <p:cNvSpPr/>
          <p:nvPr/>
        </p:nvSpPr>
        <p:spPr>
          <a:xfrm>
            <a:off x="1763640" y="3645000"/>
            <a:ext cx="6696000" cy="36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7" name="Облако 6"/>
          <p:cNvSpPr/>
          <p:nvPr/>
        </p:nvSpPr>
        <p:spPr>
          <a:xfrm>
            <a:off x="1907640" y="3501000"/>
            <a:ext cx="5976000" cy="2591640"/>
          </a:xfrm>
          <a:prstGeom prst="cloud">
            <a:avLst/>
          </a:prstGeom>
          <a:solidFill>
            <a:srgbClr val="FFFFFF"/>
          </a:solidFill>
          <a:ln>
            <a:solidFill>
              <a:srgbClr val="47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600000"/>
                </a:solidFill>
                <a:latin typeface="Segoe Script"/>
                <a:ea typeface="DejaVu Sans"/>
              </a:rPr>
              <a:t> </a:t>
            </a:r>
            <a:endParaRPr lang="ru-RU" sz="16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C00000"/>
                </a:solidFill>
                <a:latin typeface="Segoe Script"/>
                <a:ea typeface="DejaVu Sans"/>
              </a:rPr>
              <a:t>“Левообезьян”. </a:t>
            </a:r>
            <a:endParaRPr lang="ru-RU" sz="1600" b="0" strike="noStrike" spc="-1">
              <a:latin typeface="XO Oriel"/>
            </a:endParaRPr>
          </a:p>
          <a:p>
            <a:pPr algn="just">
              <a:lnSpc>
                <a:spcPct val="100000"/>
              </a:lnSpc>
            </a:pPr>
            <a:r>
              <a:rPr lang="ru-RU" sz="1600" b="0" strike="noStrike" spc="-1">
                <a:solidFill>
                  <a:srgbClr val="00B050"/>
                </a:solidFill>
                <a:latin typeface="Segoe Script"/>
                <a:ea typeface="DejaVu Sans"/>
              </a:rPr>
              <a:t>       Его родители: лев и обезьянка. Живет в жарких странах. Очень быстро бегает по земле и ловко лазает по деревьям. Может быстро убежать от врагов и достать фрукты с    высокого дерева . . . </a:t>
            </a:r>
            <a:endParaRPr lang="ru-RU" sz="16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Прямоугольник 3"/>
          <p:cNvSpPr/>
          <p:nvPr/>
        </p:nvSpPr>
        <p:spPr>
          <a:xfrm>
            <a:off x="1403640" y="836640"/>
            <a:ext cx="7200000" cy="2009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   Это оперативный метод решения проблемы на основе стимулирования творческой активности, при котором участникам обсуждения предлагают высказать как можно большее количество вариантов решений, в том числе самых фантастичных. Затем из общего числа высказанных идей отбирают наиболее удачные, которые могут быть использованы на практике. 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39" name="Прямоугольник 4"/>
          <p:cNvSpPr/>
          <p:nvPr/>
        </p:nvSpPr>
        <p:spPr>
          <a:xfrm>
            <a:off x="3288600" y="476640"/>
            <a:ext cx="312372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Метод мозгового штурма.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40" name="Прямоугольник 5"/>
          <p:cNvSpPr/>
          <p:nvPr/>
        </p:nvSpPr>
        <p:spPr>
          <a:xfrm>
            <a:off x="1475640" y="2709000"/>
            <a:ext cx="7416000" cy="3381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Темы мозгового штурма для детей. 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B050"/>
                </a:solidFill>
                <a:latin typeface="Segoe UI"/>
                <a:ea typeface="DejaVu Sans"/>
              </a:rPr>
              <a:t>1</a:t>
            </a:r>
            <a:r>
              <a:rPr lang="ru-RU" sz="1800" b="0" strike="noStrike" spc="-1">
                <a:solidFill>
                  <a:srgbClr val="00B050"/>
                </a:solidFill>
                <a:latin typeface="Segoe UI"/>
                <a:ea typeface="DejaVu Sans"/>
              </a:rPr>
              <a:t>.   Как обезопасить пешеходов от падающих с крыш сосулек?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B050"/>
                </a:solidFill>
                <a:latin typeface="Segoe UI"/>
                <a:ea typeface="DejaVu Sans"/>
              </a:rPr>
              <a:t>2.   Как не ссориться с мамой?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B050"/>
                </a:solidFill>
                <a:latin typeface="Segoe UI"/>
                <a:ea typeface="DejaVu Sans"/>
              </a:rPr>
              <a:t>3.   Надо размешать сахар в стакане с горячим чаем, когда ложечки нет. Что делать?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B050"/>
                </a:solidFill>
                <a:latin typeface="Segoe UI"/>
                <a:ea typeface="DejaVu Sans"/>
              </a:rPr>
              <a:t>4.   Придумайте насекомое с необычными свойствами.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B050"/>
                </a:solidFill>
                <a:latin typeface="Segoe UI"/>
                <a:ea typeface="DejaVu Sans"/>
              </a:rPr>
              <a:t>5.   Как спастись герою сказки? Что ему надо сделать?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B050"/>
                </a:solidFill>
                <a:latin typeface="Segoe UI"/>
                <a:ea typeface="DejaVu Sans"/>
              </a:rPr>
              <a:t>6.   Как космонавтам закреплять летающие по кабине мелкие предметы (ручки, расческу, блокнот...): магнитом, липучкой, скрепкой, пружинным прижимом, булавкой... Какие способы не подойдут? </a:t>
            </a:r>
            <a:endParaRPr lang="ru-RU" sz="18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Прямоугольник 3"/>
          <p:cNvSpPr/>
          <p:nvPr/>
        </p:nvSpPr>
        <p:spPr>
          <a:xfrm>
            <a:off x="2437200" y="476640"/>
            <a:ext cx="49860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Условия   успешного   речевого   развития.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84" name="Прямоугольник 4"/>
          <p:cNvSpPr/>
          <p:nvPr/>
        </p:nvSpPr>
        <p:spPr>
          <a:xfrm>
            <a:off x="1475640" y="1052640"/>
            <a:ext cx="7488000" cy="47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600" b="0" strike="noStrike" spc="-1">
                <a:solidFill>
                  <a:srgbClr val="002060"/>
                </a:solidFill>
                <a:latin typeface="Segoe UI"/>
                <a:ea typeface="DejaVu Sans"/>
              </a:rPr>
              <a:t>1.  Создание условий для развития речи детей в общении со взрослыми и сверстниками.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r>
              <a:rPr lang="ru-RU" sz="1600" b="0" strike="noStrike" spc="-1">
                <a:solidFill>
                  <a:srgbClr val="002060"/>
                </a:solidFill>
                <a:latin typeface="Segoe UI"/>
                <a:ea typeface="DejaVu Sans"/>
              </a:rPr>
              <a:t>2.   Владение педагогом правильной литературной речью.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r>
              <a:rPr lang="ru-RU" sz="1600" b="0" strike="noStrike" spc="-1">
                <a:solidFill>
                  <a:srgbClr val="002060"/>
                </a:solidFill>
                <a:latin typeface="Segoe UI"/>
                <a:ea typeface="DejaVu Sans"/>
              </a:rPr>
              <a:t>3.   Обеспечение развития звуковой культуры речи со стороны детей в соответствии с их возрастными особенностями.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r>
              <a:rPr lang="ru-RU" sz="1600" b="0" strike="noStrike" spc="-1">
                <a:solidFill>
                  <a:srgbClr val="002060"/>
                </a:solidFill>
                <a:latin typeface="Segoe UI"/>
                <a:ea typeface="DejaVu Sans"/>
              </a:rPr>
              <a:t>4.   Обеспечивают детям условий для обогащения их словаря с учетом возрастных особенностей.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r>
              <a:rPr lang="ru-RU" sz="1600" b="0" strike="noStrike" spc="-1">
                <a:solidFill>
                  <a:srgbClr val="002060"/>
                </a:solidFill>
                <a:latin typeface="Segoe UI"/>
                <a:ea typeface="DejaVu Sans"/>
              </a:rPr>
              <a:t>5.   Создание условий для овладения детьми грамматическим строем речи.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r>
              <a:rPr lang="ru-RU" sz="1600" b="0" strike="noStrike" spc="-1">
                <a:solidFill>
                  <a:srgbClr val="002060"/>
                </a:solidFill>
                <a:latin typeface="Segoe UI"/>
                <a:ea typeface="DejaVu Sans"/>
              </a:rPr>
              <a:t>6.   Развитие у детей связной речи с учетом их возрастных особенностей.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r>
              <a:rPr lang="ru-RU" sz="1600" b="0" strike="noStrike" spc="-1">
                <a:solidFill>
                  <a:srgbClr val="002060"/>
                </a:solidFill>
                <a:latin typeface="Segoe UI"/>
                <a:ea typeface="DejaVu Sans"/>
              </a:rPr>
              <a:t>7.   Развитие у детей понимания речи, упражняя детей в выполнении словесной инструкции.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r>
              <a:rPr lang="ru-RU" sz="1600" b="0" strike="noStrike" spc="-1">
                <a:solidFill>
                  <a:srgbClr val="002060"/>
                </a:solidFill>
                <a:latin typeface="Segoe UI"/>
                <a:ea typeface="DejaVu Sans"/>
              </a:rPr>
              <a:t>8.   Создание условий для развития планирующей и регулирующей функции речи детей в соответствии с их возрастными особенностями.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r>
              <a:rPr lang="ru-RU" sz="1600" b="0" strike="noStrike" spc="-1">
                <a:solidFill>
                  <a:srgbClr val="002060"/>
                </a:solidFill>
                <a:latin typeface="Segoe UI"/>
                <a:ea typeface="DejaVu Sans"/>
              </a:rPr>
              <a:t>9.   Приобщение детей к культуре чтения художественной литературы.</a:t>
            </a: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endParaRPr lang="ru-RU" sz="1600" b="0" strike="noStrike" spc="-1">
              <a:latin typeface="XO Oriel"/>
            </a:endParaRPr>
          </a:p>
          <a:p>
            <a:pPr>
              <a:lnSpc>
                <a:spcPct val="80000"/>
              </a:lnSpc>
            </a:pPr>
            <a:r>
              <a:rPr lang="ru-RU" sz="1600" b="0" strike="noStrike" spc="-1">
                <a:solidFill>
                  <a:srgbClr val="002060"/>
                </a:solidFill>
                <a:latin typeface="Segoe UI"/>
                <a:ea typeface="DejaVu Sans"/>
              </a:rPr>
              <a:t>10.   Поощрение детского словотворчества. </a:t>
            </a:r>
            <a:endParaRPr lang="ru-RU" sz="16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Прямоугольник 3"/>
          <p:cNvSpPr/>
          <p:nvPr/>
        </p:nvSpPr>
        <p:spPr>
          <a:xfrm>
            <a:off x="1547640" y="620640"/>
            <a:ext cx="7128000" cy="502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   Например, задача: вам надо быстро(!) охладить стакан с кипятком. Как быть? Требуется найти 10 решений.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Что есть в условии задачи? Стакан, кипяток, вы, кухня и все, что есть на кухне - это ресурс для решения задачи. Используем приемы: "посредник" + физический эффект (переход тепла от горячего к холодному телу).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   Решения: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- Добавить холодную воду, заварку или молоко.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- Налить в блюдечко, в суповую тарелку, в массивную миску.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- Много раз переливать из стакана в стакан, держа их на большом расстоянии друг от друга.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- Добавить много варенья или сахара.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- Переливать через воронку.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- Погружать холодные ложки. 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- Поставить в морозилку, в кастрюлю с холодной водой, в снег... </a:t>
            </a:r>
            <a:endParaRPr lang="ru-RU" sz="18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Прямоугольник 3"/>
          <p:cNvSpPr/>
          <p:nvPr/>
        </p:nvSpPr>
        <p:spPr>
          <a:xfrm>
            <a:off x="1403640" y="1052640"/>
            <a:ext cx="7416000" cy="447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74320" indent="-273600" algn="ctr">
              <a:lnSpc>
                <a:spcPct val="100000"/>
              </a:lnSpc>
              <a:buClr>
                <a:srgbClr val="600000"/>
              </a:buClr>
              <a:buFont typeface="Wingdings 2" charset="2"/>
              <a:buChar char=""/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Игра «Хорошо-плохо»  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1" i="1" u="sng" strike="noStrike" spc="-1">
                <a:solidFill>
                  <a:srgbClr val="002060"/>
                </a:solidFill>
                <a:uFillTx/>
                <a:latin typeface="Segoe UI"/>
                <a:ea typeface="DejaVu Sans"/>
              </a:rPr>
              <a:t>Цель:</a:t>
            </a:r>
            <a:r>
              <a:rPr lang="ru-RU" sz="1800" b="1" i="1" strike="noStrike" spc="-1">
                <a:solidFill>
                  <a:srgbClr val="002060"/>
                </a:solidFill>
                <a:latin typeface="Segoe UI"/>
                <a:ea typeface="DejaVu Sans"/>
              </a:rPr>
              <a:t> 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Формирование  у  детей  чувствительности  к  противоречиям. Обучение  формулированию  противоречий.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1" i="1" u="sng" strike="noStrike" spc="-1">
                <a:solidFill>
                  <a:srgbClr val="002060"/>
                </a:solidFill>
                <a:uFillTx/>
                <a:latin typeface="Segoe UI"/>
                <a:ea typeface="DejaVu Sans"/>
              </a:rPr>
              <a:t>Ход: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   Дети делятся на две команды. Им показывают карточку с изображением объекта. Определив объект для анализа, команда «</a:t>
            </a:r>
            <a:r>
              <a:rPr lang="en-US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X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» называет, чем он хорош, а команда «П» - чем плох. За каждый правильный ответ дается жетон. Побеждает та команда, которая наберет больше жетонов.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XO Oriel"/>
            </a:endParaRPr>
          </a:p>
          <a:p>
            <a:pPr marL="274320" indent="-273600" algn="ctr">
              <a:lnSpc>
                <a:spcPct val="100000"/>
              </a:lnSpc>
              <a:buClr>
                <a:srgbClr val="600000"/>
              </a:buClr>
              <a:buFont typeface="Wingdings 2" charset="2"/>
              <a:buChar char=""/>
            </a:pPr>
            <a:r>
              <a:rPr lang="ru-RU" sz="18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Игра «Зато…»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1" i="1" u="sng" strike="noStrike" spc="-1">
                <a:solidFill>
                  <a:srgbClr val="002060"/>
                </a:solidFill>
                <a:uFillTx/>
                <a:latin typeface="Segoe UI"/>
                <a:ea typeface="DejaVu Sans"/>
              </a:rPr>
              <a:t>Цель:</a:t>
            </a:r>
            <a:r>
              <a:rPr lang="ru-RU" sz="1800" b="1" i="1" strike="noStrike" spc="-1">
                <a:solidFill>
                  <a:srgbClr val="002060"/>
                </a:solidFill>
                <a:latin typeface="Segoe UI"/>
                <a:ea typeface="DejaVu Sans"/>
              </a:rPr>
              <a:t> </a:t>
            </a: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Формирование  у  детей  чувствительности  к  противоречиям. Обучение  формулированию  противоречий.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 Идет дождь-я не гуляю, ЗАТО могу целый день рисовать. Вышел на улицу и упал в лужу, ЗАТО,,,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43" name="Прямоугольник 4"/>
          <p:cNvSpPr/>
          <p:nvPr/>
        </p:nvSpPr>
        <p:spPr>
          <a:xfrm>
            <a:off x="3348000" y="404640"/>
            <a:ext cx="316764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Метод моделирования</a:t>
            </a:r>
            <a:endParaRPr lang="ru-RU" sz="20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Прямоугольник 3"/>
          <p:cNvSpPr/>
          <p:nvPr/>
        </p:nvSpPr>
        <p:spPr>
          <a:xfrm>
            <a:off x="2627640" y="620640"/>
            <a:ext cx="457128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C00000"/>
                </a:solidFill>
                <a:latin typeface="Segoe UI"/>
                <a:ea typeface="DejaVu Sans"/>
              </a:rPr>
              <a:t>Типовое фантазирование</a:t>
            </a:r>
            <a:r>
              <a:t/>
            </a:r>
            <a:br/>
            <a:r>
              <a:rPr lang="ru-RU" sz="2000" b="1" strike="noStrike" spc="-1">
                <a:solidFill>
                  <a:srgbClr val="C00000"/>
                </a:solidFill>
                <a:latin typeface="Segoe UI"/>
                <a:ea typeface="DejaVu Sans"/>
              </a:rPr>
              <a:t>(алгоритм составления сказок)</a:t>
            </a:r>
            <a:endParaRPr lang="ru-RU" sz="2000" b="0" strike="noStrike" spc="-1">
              <a:latin typeface="XO Oriel"/>
            </a:endParaRPr>
          </a:p>
        </p:txBody>
      </p:sp>
      <p:sp>
        <p:nvSpPr>
          <p:cNvPr id="145" name="Прямоугольник 4"/>
          <p:cNvSpPr/>
          <p:nvPr/>
        </p:nvSpPr>
        <p:spPr>
          <a:xfrm>
            <a:off x="2051640" y="1628640"/>
            <a:ext cx="6408000" cy="3745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Жил-был кто (что?)</a:t>
            </a:r>
            <a:endParaRPr lang="ru-RU" sz="20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Какой он был? ( подбор определений)</a:t>
            </a:r>
            <a:endParaRPr lang="ru-RU" sz="20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Какие делал ДОБРЫЕ дела?</a:t>
            </a:r>
            <a:endParaRPr lang="ru-RU" sz="20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У ….. было много друзей( кто? что?)</a:t>
            </a:r>
            <a:endParaRPr lang="ru-RU" sz="20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И был у него враг. Кто это был?</a:t>
            </a:r>
            <a:endParaRPr lang="ru-RU" sz="20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Он был какой?</a:t>
            </a:r>
            <a:endParaRPr lang="ru-RU" sz="20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Как он мешал главному герою?</a:t>
            </a:r>
            <a:endParaRPr lang="ru-RU" sz="20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Кто мог помочь главному герою и как?</a:t>
            </a:r>
            <a:endParaRPr lang="ru-RU" sz="20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Чем закончилась история? ( помирить или развести, но не прогонять, убивать, ломать и т.д.)</a:t>
            </a:r>
            <a:endParaRPr lang="ru-RU" sz="20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Выведение  жизненного  правила (нравственной позиции),  которое  вкладывается  в  уста  положительного объекта.</a:t>
            </a:r>
            <a:endParaRPr lang="ru-RU" sz="20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Придумывание  названия  сказки.</a:t>
            </a:r>
            <a:endParaRPr lang="ru-RU" sz="2000" b="0" strike="noStrike" spc="-1">
              <a:latin typeface="XO Oriel"/>
            </a:endParaRPr>
          </a:p>
          <a:p>
            <a:pPr marL="216000" indent="-215640">
              <a:lnSpc>
                <a:spcPct val="80000"/>
              </a:lnSpc>
              <a:buClr>
                <a:srgbClr val="00206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Речевая активность самих детей</a:t>
            </a:r>
            <a:endParaRPr lang="ru-RU" sz="20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Прямоугольник 3"/>
          <p:cNvSpPr/>
          <p:nvPr/>
        </p:nvSpPr>
        <p:spPr>
          <a:xfrm>
            <a:off x="2267640" y="836640"/>
            <a:ext cx="6173640" cy="4330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  <a:tabLst>
                <a:tab pos="449640" algn="l"/>
              </a:tabLst>
            </a:pPr>
            <a:r>
              <a:rPr lang="ru-RU" sz="2000" b="1" strike="noStrike" spc="-1">
                <a:solidFill>
                  <a:srgbClr val="C00000"/>
                </a:solidFill>
                <a:latin typeface="Segoe UI"/>
                <a:ea typeface="SimSun"/>
              </a:rPr>
              <a:t>Обучение детей </a:t>
            </a:r>
            <a:endParaRPr lang="ru-RU" sz="2000" b="0" strike="noStrike" spc="-1">
              <a:latin typeface="XO Oriel"/>
            </a:endParaRPr>
          </a:p>
          <a:p>
            <a:pPr algn="ctr">
              <a:lnSpc>
                <a:spcPct val="115000"/>
              </a:lnSpc>
              <a:spcAft>
                <a:spcPts val="1001"/>
              </a:spcAft>
              <a:tabLst>
                <a:tab pos="449640" algn="l"/>
              </a:tabLst>
            </a:pPr>
            <a:r>
              <a:rPr lang="ru-RU" sz="2000" b="1" strike="noStrike" spc="-1">
                <a:solidFill>
                  <a:srgbClr val="C00000"/>
                </a:solidFill>
                <a:latin typeface="Segoe UI"/>
                <a:ea typeface="SimSun"/>
              </a:rPr>
              <a:t>творческому рассказыванию по картине </a:t>
            </a:r>
            <a:endParaRPr lang="ru-RU" sz="2000" b="0" strike="noStrike" spc="-1">
              <a:latin typeface="XO Oriel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pos="44964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SimSun"/>
              </a:rPr>
              <a:t>   При рассматривании картины используются следующие методические приемы: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115000"/>
              </a:lnSpc>
              <a:spcAft>
                <a:spcPts val="1001"/>
              </a:spcAft>
              <a:buClr>
                <a:srgbClr val="002060"/>
              </a:buClr>
              <a:buFont typeface="Symbol"/>
              <a:buChar char=""/>
              <a:tabLst>
                <a:tab pos="44964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SimSun"/>
              </a:rPr>
              <a:t>Игровая мотивация «Волшебная картина»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115000"/>
              </a:lnSpc>
              <a:spcAft>
                <a:spcPts val="1001"/>
              </a:spcAft>
              <a:buClr>
                <a:srgbClr val="002060"/>
              </a:buClr>
              <a:buFont typeface="Symbol"/>
              <a:buChar char=""/>
              <a:tabLst>
                <a:tab pos="44964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SimSun"/>
              </a:rPr>
              <a:t>Игра «Подзорная труба»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115000"/>
              </a:lnSpc>
              <a:spcAft>
                <a:spcPts val="1001"/>
              </a:spcAft>
              <a:buClr>
                <a:srgbClr val="002060"/>
              </a:buClr>
              <a:buFont typeface="Symbol"/>
              <a:buChar char=""/>
              <a:tabLst>
                <a:tab pos="44964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SimSun"/>
              </a:rPr>
              <a:t>Игра «Фотографирование»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115000"/>
              </a:lnSpc>
              <a:spcAft>
                <a:spcPts val="1001"/>
              </a:spcAft>
              <a:buClr>
                <a:srgbClr val="002060"/>
              </a:buClr>
              <a:buFont typeface="Symbol"/>
              <a:buChar char=""/>
              <a:tabLst>
                <a:tab pos="44964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SimSun"/>
              </a:rPr>
              <a:t>Игра «Вхождение в картину»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115000"/>
              </a:lnSpc>
              <a:spcAft>
                <a:spcPts val="1001"/>
              </a:spcAft>
              <a:buClr>
                <a:srgbClr val="002060"/>
              </a:buClr>
              <a:buFont typeface="Symbol"/>
              <a:buChar char=""/>
              <a:tabLst>
                <a:tab pos="44964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SimSun"/>
              </a:rPr>
              <a:t>Игра «Живые картинки»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115000"/>
              </a:lnSpc>
              <a:spcAft>
                <a:spcPts val="1001"/>
              </a:spcAft>
              <a:buClr>
                <a:srgbClr val="002060"/>
              </a:buClr>
              <a:buFont typeface="Symbol"/>
              <a:buChar char=""/>
              <a:tabLst>
                <a:tab pos="44964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SimSun"/>
              </a:rPr>
              <a:t>Игра «Превращение в объект на картине».</a:t>
            </a:r>
            <a:endParaRPr lang="ru-RU" sz="18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Облако 9"/>
          <p:cNvSpPr/>
          <p:nvPr/>
        </p:nvSpPr>
        <p:spPr>
          <a:xfrm>
            <a:off x="2123640" y="1268640"/>
            <a:ext cx="5904000" cy="3599640"/>
          </a:xfrm>
          <a:prstGeom prst="cloud">
            <a:avLst/>
          </a:prstGeom>
          <a:noFill/>
          <a:ln>
            <a:solidFill>
              <a:srgbClr val="00206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TextBox 10"/>
          <p:cNvSpPr/>
          <p:nvPr/>
        </p:nvSpPr>
        <p:spPr>
          <a:xfrm>
            <a:off x="3081600" y="2133000"/>
            <a:ext cx="4018320" cy="1918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000" b="1" strike="noStrike" spc="-1">
                <a:solidFill>
                  <a:srgbClr val="C00000"/>
                </a:solidFill>
                <a:latin typeface="Segoe Script"/>
                <a:ea typeface="DejaVu Sans"/>
              </a:rPr>
              <a:t>СПАСИБО</a:t>
            </a:r>
            <a:endParaRPr lang="ru-RU" sz="40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4000" b="1" strike="noStrike" spc="-1">
                <a:solidFill>
                  <a:srgbClr val="C00000"/>
                </a:solidFill>
                <a:latin typeface="Segoe Script"/>
                <a:ea typeface="DejaVu Sans"/>
              </a:rPr>
              <a:t>ЗА</a:t>
            </a:r>
            <a:endParaRPr lang="ru-RU" sz="40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4000" b="1" strike="noStrike" spc="-1">
                <a:solidFill>
                  <a:srgbClr val="C00000"/>
                </a:solidFill>
                <a:latin typeface="Segoe Script"/>
                <a:ea typeface="DejaVu Sans"/>
              </a:rPr>
              <a:t>ВНИМАНИЕ !</a:t>
            </a:r>
            <a:endParaRPr lang="ru-RU" sz="40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Прямоугольник 3"/>
          <p:cNvSpPr/>
          <p:nvPr/>
        </p:nvSpPr>
        <p:spPr>
          <a:xfrm>
            <a:off x="1475640" y="1052640"/>
            <a:ext cx="7272000" cy="4753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 «искусство запоминания» (греч.) - это система методов и приемов, обеспечивающих успешное запоминание, сохранение и воспроизведение информации.</a:t>
            </a:r>
            <a:endParaRPr lang="ru-RU" sz="1800" b="0" strike="noStrike" spc="-1">
              <a:latin typeface="XO Orie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2060"/>
                </a:solidFill>
                <a:latin typeface="Segoe UI"/>
                <a:ea typeface="DejaVu Sans"/>
              </a:rPr>
              <a:t>Использование   мнемотехники   в   обучении   дошкольников позволяет   решить   такие   задачи   как: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100000"/>
              </a:lnSpc>
              <a:buClr>
                <a:srgbClr val="002060"/>
              </a:buClr>
              <a:buFont typeface="StarSymbol"/>
              <a:buAutoNum type="arabicPeriod"/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Развитие связной речи;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100000"/>
              </a:lnSpc>
              <a:tabLst>
                <a:tab pos="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2.   Преобразование абстрактных символов в образы  (перекодирование информации);</a:t>
            </a: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latin typeface="XO Oriel"/>
            </a:endParaRPr>
          </a:p>
          <a:p>
            <a:pPr marL="343080" indent="-342360">
              <a:lnSpc>
                <a:spcPct val="100000"/>
              </a:lnSpc>
              <a:buClr>
                <a:srgbClr val="002060"/>
              </a:buClr>
              <a:buFont typeface="StarSymbol"/>
              <a:buAutoNum type="arabicPeriod" startAt="3"/>
              <a:tabLst>
                <a:tab pos="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Развитие мелкой моторики рук;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4.   Развитие основных психических процессов – памяти, внимания, образного мышления; помогает овладение приёмами работы с мнемотаблицами и сокращает время обучения. 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86" name="Прямоугольник 4"/>
          <p:cNvSpPr/>
          <p:nvPr/>
        </p:nvSpPr>
        <p:spPr>
          <a:xfrm>
            <a:off x="3360600" y="548640"/>
            <a:ext cx="2418120" cy="45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strike="noStrike" spc="-1">
                <a:solidFill>
                  <a:srgbClr val="C00000"/>
                </a:solidFill>
                <a:latin typeface="Segoe UI"/>
                <a:ea typeface="DejaVu Sans"/>
              </a:rPr>
              <a:t>Мнемотехника</a:t>
            </a:r>
            <a:endParaRPr lang="ru-RU" sz="24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Рисунок 3" descr="структура мнемотехники"/>
          <p:cNvPicPr/>
          <p:nvPr/>
        </p:nvPicPr>
        <p:blipFill>
          <a:blip r:embed="rId2"/>
          <a:stretch/>
        </p:blipFill>
        <p:spPr>
          <a:xfrm>
            <a:off x="827640" y="404640"/>
            <a:ext cx="8064000" cy="5398560"/>
          </a:xfrm>
          <a:prstGeom prst="rect">
            <a:avLst/>
          </a:prstGeom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2"/>
          <p:cNvSpPr/>
          <p:nvPr/>
        </p:nvSpPr>
        <p:spPr>
          <a:xfrm>
            <a:off x="1043640" y="483480"/>
            <a:ext cx="7632000" cy="14623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1400" b="1" strike="noStrike" spc="-1">
                <a:solidFill>
                  <a:srgbClr val="CF2E2E"/>
                </a:solidFill>
                <a:latin typeface="Calibri"/>
                <a:ea typeface="Times New Roman"/>
              </a:rPr>
              <a:t>  </a:t>
            </a:r>
            <a:r>
              <a:rPr lang="ru-RU" sz="1800" b="1" strike="noStrike" spc="-1">
                <a:solidFill>
                  <a:srgbClr val="CF2E2E"/>
                </a:solidFill>
                <a:latin typeface="Segoe UI"/>
                <a:ea typeface="Times New Roman"/>
              </a:rPr>
              <a:t>Мнемоквадрат</a:t>
            </a:r>
            <a:r>
              <a:rPr lang="ru-RU" sz="1800" b="0" strike="noStrike" spc="-1">
                <a:solidFill>
                  <a:srgbClr val="666666"/>
                </a:solidFill>
                <a:latin typeface="Segoe UI"/>
                <a:ea typeface="Times New Roman"/>
              </a:rPr>
              <a:t> – </a:t>
            </a:r>
            <a:r>
              <a:rPr lang="ru-RU" sz="1800" b="0" strike="noStrike" spc="-1">
                <a:solidFill>
                  <a:srgbClr val="313131"/>
                </a:solidFill>
                <a:latin typeface="Segoe UI"/>
                <a:ea typeface="Times New Roman"/>
              </a:rPr>
              <a:t>это отдельная карточка — изображение с закодированной информацией. Рисунок в квадрате обозначает, либо одно слово, либо словосочетание, либо простое предложение. Это может быть как предмет, так и действие.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latin typeface="XO Oriel"/>
            </a:endParaRPr>
          </a:p>
        </p:txBody>
      </p:sp>
      <p:pic>
        <p:nvPicPr>
          <p:cNvPr id="89" name="Рисунок 3" descr="мнемоквадрат пример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2843640" y="1845000"/>
            <a:ext cx="3727080" cy="2638800"/>
          </a:xfrm>
          <a:prstGeom prst="rect">
            <a:avLst/>
          </a:prstGeom>
          <a:ln w="0">
            <a:noFill/>
          </a:ln>
        </p:spPr>
      </p:pic>
      <p:sp>
        <p:nvSpPr>
          <p:cNvPr id="90" name="Rectangle 3"/>
          <p:cNvSpPr/>
          <p:nvPr/>
        </p:nvSpPr>
        <p:spPr>
          <a:xfrm>
            <a:off x="1403640" y="4449960"/>
            <a:ext cx="7488000" cy="146196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400" b="0" i="1" strike="noStrike" spc="-1">
                <a:solidFill>
                  <a:srgbClr val="313131"/>
                </a:solidFill>
                <a:latin typeface="Calibri"/>
                <a:ea typeface="Times New Roman"/>
              </a:rPr>
              <a:t>  </a:t>
            </a:r>
            <a:r>
              <a:rPr lang="ru-RU" sz="1800" b="0" i="1" strike="noStrike" spc="-1">
                <a:solidFill>
                  <a:srgbClr val="002060"/>
                </a:solidFill>
                <a:latin typeface="Segoe UI"/>
                <a:ea typeface="Times New Roman"/>
              </a:rPr>
              <a:t>Например: ребенок ходит в детский сад у него есть шкаф и кроватка. Для того чтобы запомнить где его шкаф и кровать, на  них наклеивают картинку, например, «Черепашку». И теперь ребенок знает, что вещи, на которых есть «Черепашка»- его вещи.</a:t>
            </a:r>
            <a:endParaRPr lang="ru-RU" sz="18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2"/>
          <p:cNvSpPr/>
          <p:nvPr/>
        </p:nvSpPr>
        <p:spPr>
          <a:xfrm>
            <a:off x="1115640" y="700920"/>
            <a:ext cx="7704000" cy="17366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rgbClr val="CF2E2E"/>
                </a:solidFill>
                <a:latin typeface="Segoe UI"/>
                <a:ea typeface="Times New Roman"/>
              </a:rPr>
              <a:t>   Мнемодорожка</a:t>
            </a:r>
            <a:r>
              <a:rPr lang="ru-RU" sz="1800" b="0" strike="noStrike" spc="-1">
                <a:solidFill>
                  <a:srgbClr val="666666"/>
                </a:solidFill>
                <a:latin typeface="Segoe UI"/>
                <a:ea typeface="Times New Roman"/>
              </a:rPr>
              <a:t> – </a:t>
            </a:r>
            <a:r>
              <a:rPr lang="ru-RU" sz="1800" b="0" strike="noStrike" spc="-1">
                <a:solidFill>
                  <a:srgbClr val="313131"/>
                </a:solidFill>
                <a:latin typeface="Segoe UI"/>
                <a:ea typeface="Times New Roman"/>
              </a:rPr>
              <a:t>это последовательность четырех или более мнемоквадратов, расположенных линейно. Рисунок в каждом квадрате, соответствует одному слову или словосочетанию. Опираясь на изображения, ребенок составляет историю из нескольких простых предложений.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latin typeface="XO Oriel"/>
            </a:endParaRPr>
          </a:p>
        </p:txBody>
      </p:sp>
      <p:pic>
        <p:nvPicPr>
          <p:cNvPr id="92" name="Рисунок 4" descr="мнемодорожка пример&lt;br /&gt;&#10;"/>
          <p:cNvPicPr/>
          <p:nvPr/>
        </p:nvPicPr>
        <p:blipFill>
          <a:blip r:embed="rId2"/>
          <a:stretch/>
        </p:blipFill>
        <p:spPr>
          <a:xfrm>
            <a:off x="1043640" y="2565000"/>
            <a:ext cx="7776000" cy="2591640"/>
          </a:xfrm>
          <a:prstGeom prst="rect">
            <a:avLst/>
          </a:prstGeom>
          <a:ln w="0">
            <a:noFill/>
          </a:ln>
        </p:spPr>
      </p:pic>
      <p:sp>
        <p:nvSpPr>
          <p:cNvPr id="93" name="Rectangle 3"/>
          <p:cNvSpPr/>
          <p:nvPr/>
        </p:nvSpPr>
        <p:spPr>
          <a:xfrm>
            <a:off x="0" y="2362320"/>
            <a:ext cx="9143280" cy="36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1"/>
          <p:cNvSpPr/>
          <p:nvPr/>
        </p:nvSpPr>
        <p:spPr>
          <a:xfrm>
            <a:off x="1763640" y="856800"/>
            <a:ext cx="6552000" cy="43596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2000" b="1" strike="noStrike" spc="-1">
                <a:solidFill>
                  <a:srgbClr val="CF2E2E"/>
                </a:solidFill>
                <a:latin typeface="Segoe UI"/>
                <a:ea typeface="Times New Roman"/>
              </a:rPr>
              <a:t>     Мнемотаблица</a:t>
            </a:r>
            <a:r>
              <a:rPr lang="ru-RU" sz="2000" b="0" strike="noStrike" spc="-1">
                <a:solidFill>
                  <a:srgbClr val="313131"/>
                </a:solidFill>
                <a:latin typeface="Segoe UI"/>
                <a:ea typeface="Times New Roman"/>
              </a:rPr>
              <a:t> </a:t>
            </a: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Times New Roman"/>
              </a:rPr>
              <a:t>– это таблица, поделенная на квадраты, в каждый из квадратов заложена определенная информация. Каждому изображению в квадрате соответствует слово или словосочетание, на основе этих изображение составляется рассказ или учится стих.</a:t>
            </a:r>
            <a:endParaRPr lang="ru-RU" sz="2000" b="0" strike="noStrike" spc="-1">
              <a:latin typeface="XO Orie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ru-RU" sz="2000" b="0" strike="noStrike" spc="-1">
              <a:latin typeface="XO Orie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Times New Roman"/>
              </a:rPr>
              <a:t>   Глядя на рисунки, ребенок воспроизводит текстовую информацию,  так как в этом процессе одновременно задействовано и слуховое и визуальное восприятие.</a:t>
            </a:r>
            <a:endParaRPr lang="ru-RU" sz="2000" b="0" strike="noStrike" spc="-1">
              <a:latin typeface="XO Orie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ru-RU" sz="2000" b="0" strike="noStrike" spc="-1">
              <a:latin typeface="XO Orie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ru-RU" sz="2000" b="0" strike="noStrike" spc="-1">
                <a:solidFill>
                  <a:srgbClr val="002060"/>
                </a:solidFill>
                <a:latin typeface="Segoe UI"/>
                <a:ea typeface="Times New Roman"/>
              </a:rPr>
              <a:t>    При помощи мнемотаблиц легко можно запомнить большой объем информации.</a:t>
            </a:r>
            <a:endParaRPr lang="ru-RU" sz="20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Picture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1331640" y="548640"/>
            <a:ext cx="5328000" cy="5240880"/>
          </a:xfrm>
          <a:prstGeom prst="rect">
            <a:avLst/>
          </a:prstGeom>
          <a:ln w="9525">
            <a:noFill/>
          </a:ln>
        </p:spPr>
      </p:pic>
      <p:sp>
        <p:nvSpPr>
          <p:cNvPr id="96" name="Прямоугольник 4"/>
          <p:cNvSpPr/>
          <p:nvPr/>
        </p:nvSpPr>
        <p:spPr>
          <a:xfrm>
            <a:off x="6588360" y="1412640"/>
            <a:ext cx="2159640" cy="3107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i="1" strike="noStrike" spc="-1">
                <a:solidFill>
                  <a:srgbClr val="C00000"/>
                </a:solidFill>
                <a:latin typeface="Segoe UI"/>
                <a:ea typeface="DejaVu Sans"/>
              </a:rPr>
              <a:t>Мой мишка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rgbClr val="C00000"/>
                </a:solidFill>
                <a:latin typeface="Segoe UI"/>
                <a:ea typeface="DejaVu Sans"/>
              </a:rPr>
              <a:t>(З. Александрова)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   Я рубашку сшила мишке,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Я сошью ему штанишки,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Segoe UI"/>
                <a:ea typeface="DejaVu Sans"/>
              </a:rPr>
              <a:t>Надо к ним карман пришить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latin typeface="Times New Roman"/>
                <a:ea typeface="DejaVu Sans"/>
              </a:rPr>
              <a:t>И конфетку положить.</a:t>
            </a:r>
            <a:endParaRPr lang="ru-RU" sz="18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00000"/>
      </a:dk2>
      <a:lt2>
        <a:srgbClr val="600000"/>
      </a:lt2>
      <a:accent1>
        <a:srgbClr val="600000"/>
      </a:accent1>
      <a:accent2>
        <a:srgbClr val="C00000"/>
      </a:accent2>
      <a:accent3>
        <a:srgbClr val="600000"/>
      </a:accent3>
      <a:accent4>
        <a:srgbClr val="600000"/>
      </a:accent4>
      <a:accent5>
        <a:srgbClr val="600000"/>
      </a:accent5>
      <a:accent6>
        <a:srgbClr val="600000"/>
      </a:accent6>
      <a:hlink>
        <a:srgbClr val="600000"/>
      </a:hlink>
      <a:folHlink>
        <a:srgbClr val="6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00000"/>
      </a:dk2>
      <a:lt2>
        <a:srgbClr val="600000"/>
      </a:lt2>
      <a:accent1>
        <a:srgbClr val="600000"/>
      </a:accent1>
      <a:accent2>
        <a:srgbClr val="C00000"/>
      </a:accent2>
      <a:accent3>
        <a:srgbClr val="600000"/>
      </a:accent3>
      <a:accent4>
        <a:srgbClr val="600000"/>
      </a:accent4>
      <a:accent5>
        <a:srgbClr val="600000"/>
      </a:accent5>
      <a:accent6>
        <a:srgbClr val="600000"/>
      </a:accent6>
      <a:hlink>
        <a:srgbClr val="600000"/>
      </a:hlink>
      <a:folHlink>
        <a:srgbClr val="6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</TotalTime>
  <Words>1661</Words>
  <Application>Microsoft Office PowerPoint</Application>
  <PresentationFormat>Экран (4:3)</PresentationFormat>
  <Paragraphs>244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34</vt:i4>
      </vt:variant>
    </vt:vector>
  </HeadingPairs>
  <TitlesOfParts>
    <vt:vector size="49" baseType="lpstr">
      <vt:lpstr>SimSun</vt:lpstr>
      <vt:lpstr>Arial</vt:lpstr>
      <vt:lpstr>Calibri</vt:lpstr>
      <vt:lpstr>Comic Sans MS</vt:lpstr>
      <vt:lpstr>DejaVu Sans</vt:lpstr>
      <vt:lpstr>Segoe Script</vt:lpstr>
      <vt:lpstr>Segoe UI</vt:lpstr>
      <vt:lpstr>StarSymbol</vt:lpstr>
      <vt:lpstr>Symbol</vt:lpstr>
      <vt:lpstr>Times New Roman</vt:lpstr>
      <vt:lpstr>Wingdings</vt:lpstr>
      <vt:lpstr>Wingdings 2</vt:lpstr>
      <vt:lpstr>XO Oriel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Рамки</dc:title>
  <dc:subject/>
  <dc:creator>Фокина Лидия Петровна</dc:creator>
  <cp:keywords>Шаблон Шаблон Шаблон презентации</cp:keywords>
  <dc:description/>
  <cp:lastModifiedBy>Рад</cp:lastModifiedBy>
  <cp:revision>71</cp:revision>
  <dcterms:created xsi:type="dcterms:W3CDTF">2014-07-06T18:18:01Z</dcterms:created>
  <dcterms:modified xsi:type="dcterms:W3CDTF">2023-10-24T20:09:57Z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565752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  <property fmtid="{D5CDD505-2E9C-101B-9397-08002B2CF9AE}" name="PresentationFormat" pid="5">
    <vt:lpwstr>Экран (4:3)</vt:lpwstr>
  </property>
  <property fmtid="{D5CDD505-2E9C-101B-9397-08002B2CF9AE}" name="Slides" pid="6">
    <vt:i4>34</vt:i4>
  </property>
</Properties>
</file>