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4" r:id="rId4"/>
    <p:sldId id="267" r:id="rId5"/>
    <p:sldId id="268" r:id="rId6"/>
    <p:sldId id="269" r:id="rId7"/>
    <p:sldId id="301" r:id="rId8"/>
    <p:sldId id="297" r:id="rId9"/>
    <p:sldId id="302" r:id="rId10"/>
    <p:sldId id="303" r:id="rId11"/>
    <p:sldId id="304" r:id="rId12"/>
    <p:sldId id="29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9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484F-42F5-445E-8016-DFEE7254315D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FC280-FA2C-4AC5-B27A-67089079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215468" cy="6858000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рамки для фотошопа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107504" y="-171400"/>
            <a:ext cx="10001288" cy="72866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995935" y="686385"/>
            <a:ext cx="43204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МУНИЦИПАЛЬНОЕ БЮДЖЕТНОЕ</a:t>
            </a:r>
            <a:b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ОБЩЕОБРАЗОВАТЕЛЬНОЕ УЧРЕЖДЕНИЕ</a:t>
            </a:r>
            <a:b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«СРЕДНЯЯ ОБЩЕОБРАЗОВАТЕЛЬНАЯ ШКОЛА № 17»</a:t>
            </a:r>
            <a:b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1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СТРУКТУРНОЕ ПОДРАЗДЕЛЕНИЕ</a:t>
            </a:r>
            <a:endParaRPr lang="ru-RU" sz="700" b="1" dirty="0"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66409"/>
            <a:ext cx="4320480" cy="116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0" i="0" dirty="0">
                <a:solidFill>
                  <a:srgbClr val="333333"/>
                </a:solidFill>
                <a:effectLst/>
                <a:latin typeface="helvetica neue"/>
              </a:rPr>
              <a:t>«Теневой театр — волшебный мир для детей!»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039892">
            <a:off x="4189034" y="2260065"/>
            <a:ext cx="2110198" cy="33169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68" y="0"/>
            <a:ext cx="921546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052736"/>
            <a:ext cx="53823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Фотоотчёт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650" y="1424706"/>
            <a:ext cx="232908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Консультации для родителей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1260" y="1472245"/>
            <a:ext cx="2426418" cy="8535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279" y="2204864"/>
            <a:ext cx="1635646" cy="218086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2667699"/>
            <a:ext cx="1883436" cy="251124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0597" y="2391998"/>
            <a:ext cx="4764021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4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Картинки по запросу рамки для презентаций" id="2" name="Picture 2"/>
          <p:cNvPicPr>
            <a:picLocks noChangeArrowheads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68" y="0"/>
            <a:ext cx="921546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052736"/>
            <a:ext cx="53823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z="2300">
                <a:solidFill>
                  <a:srgbClr val="7030A0"/>
                </a:solidFill>
                <a:latin charset="0" pitchFamily="18" typeface="Times New Roman"/>
                <a:cs charset="0" pitchFamily="18" typeface="Times New Roman"/>
              </a:rPr>
              <a:t>Фотоотчёт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4798" y="1556792"/>
            <a:ext cx="232908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b="1" dirty="0" lang="ru-RU" smtClean="0">
                <a:solidFill>
                  <a:srgbClr val="0000FF"/>
                </a:solidFill>
                <a:latin charset="0" pitchFamily="18" typeface="Times New Roman"/>
                <a:cs charset="0" pitchFamily="18" typeface="Times New Roman"/>
              </a:rPr>
              <a:t>Театр «Красная шапочка»</a:t>
            </a:r>
            <a:endParaRPr b="1" dirty="0" lang="ru-RU">
              <a:solidFill>
                <a:srgbClr val="0000FF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email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5" l="167" r="62" t="329"/>
          <a:stretch/>
        </p:blipFill>
        <p:spPr>
          <a:xfrm>
            <a:off x="395536" y="2276092"/>
            <a:ext cx="2756581" cy="14409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cstate="email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0" l="207" r="114" t="-2"/>
          <a:stretch/>
        </p:blipFill>
        <p:spPr>
          <a:xfrm>
            <a:off x="611560" y="3689430"/>
            <a:ext cx="3393204" cy="20162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cstate="email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7" l="218" r="218" t="356"/>
          <a:stretch/>
        </p:blipFill>
        <p:spPr>
          <a:xfrm>
            <a:off x="3324280" y="2249779"/>
            <a:ext cx="3240360" cy="189595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cstate="email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37" l="163" r="259" t="402"/>
          <a:stretch/>
        </p:blipFill>
        <p:spPr>
          <a:xfrm>
            <a:off x="4509372" y="3429000"/>
            <a:ext cx="3484928" cy="217339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cstate="email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1895" y="265421"/>
            <a:ext cx="2694542" cy="202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8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6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35419" y="279409"/>
            <a:ext cx="675936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Список используемой литературы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97330" y="1005094"/>
            <a:ext cx="6543022" cy="3041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</a:rPr>
              <a:t>Игнатова А.С., Илларионова С.Н. «Теневой театр своими руками»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0" i="0" dirty="0">
                <a:effectLst/>
                <a:latin typeface="Times New Roman" panose="02020603050405020304" pitchFamily="18" charset="0"/>
              </a:rPr>
              <a:t>Лыкова, И.А., Шипунова, В.А. Теневой театр вчера и сегодня. - М.: ИД «Цветной мир», 2012.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Петрова Т. И., Сергеева Е. А., Петрова Е .С. Театрализованные игры в деском саду. М., 2000.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Поляк Л. Театр сказок. СПб., 2001.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Маханева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 Д. Занятия по театрализованной деятельности в детском саду. Творческий центр «Сфера» Москва, 2.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04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9256" y="-7712"/>
            <a:ext cx="921546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692696"/>
            <a:ext cx="8136903" cy="571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проекта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представьте, когда гаснет свет и в тишине таинственного полумрака оживают силуэты сказочных персонажей, дети забывают обо всем на свете…. О пользе теневого театра сегодня говорят не только педагоги, но и психологи. Как известно, они активно выступают против того, что дети подолгу просиживают перед экраном телевизора и компьютера по той простой причине, что готовое, законченное телеизображение усыпляет детскую фантазию, приучая мыслить стандартно. Совсем другое дело – теневой театр. Здесь вместо готового изображения дети получают силуэт, намек, символ. А значит, ребенок может достроить визуальную картинку самостоятельно. Участвуя в теневых театрализованных играх, дети становятся участниками разных событий из жизни людей, животных, растений, что дает им возможность глубже познать окружающий мир. У детей формируется уважительное отношение друг к другу: они познают радость, связанную с преодолением трудностей общения, неуверенности в себе. Театральные теневые игры обогащают эмоциональную сферу детей, учат их понимать свои чувства и по мере сил управлять ими. Наши дети – натуры удивительно открытые и творческие. И игра для них – та волшебная призма, сквозь которую они познают мир и находят свое место в нем.</a:t>
            </a:r>
          </a:p>
        </p:txBody>
      </p:sp>
    </p:spTree>
    <p:extLst>
      <p:ext uri="{BB962C8B-B14F-4D97-AF65-F5344CB8AC3E}">
        <p14:creationId xmlns:p14="http://schemas.microsoft.com/office/powerpoint/2010/main" val="59595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55" y="0"/>
            <a:ext cx="92154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59632" y="1124744"/>
            <a:ext cx="6840760" cy="39087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развитие творческих способностей детей средствами теневого театра.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Познакомить детей с теневым театром.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условия для развития творческой активности детей.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Развить артистические способности, исполнительские умения и эмоциональную сферу дошкольника.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Активизировать словарь детей, совершенствовать звуковую культуру речи, интонационный строй, диалогическую речь.</a:t>
            </a:r>
          </a:p>
        </p:txBody>
      </p:sp>
    </p:spTree>
    <p:extLst>
      <p:ext uri="{BB962C8B-B14F-4D97-AF65-F5344CB8AC3E}">
        <p14:creationId xmlns:p14="http://schemas.microsoft.com/office/powerpoint/2010/main" val="75229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59632" y="1340768"/>
            <a:ext cx="6624736" cy="3421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результат: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навыками теневого театра.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выразительности речи, движений. Повышение речевой активности детей.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зрительного восприятия и внимание, пространственного мышления, мелкой моторики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 способностей, взаимодействия со сверстниками.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творческого воображения и фантазии.</a:t>
            </a: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70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34" y="0"/>
            <a:ext cx="92154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23628" y="476672"/>
            <a:ext cx="6696744" cy="5463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 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 – Подготовительный этап: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этап направлен на реализацию двух направлений: методическое оснащение и мотивация детей и родителей к предстоящей деятельности.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Подборка литературы по театру: ( Образцов. К.Л. « Как сделать куклу своими руками»;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И.А.Лыкова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В.В. Шипунова «Теневой театр вчера и сегодня»; А.С. Игнатова. С.Н. Илларионова. «Теневой театр своими руками».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Знакомство детей с историей Теневого театра, его разновидностями.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над выразительностью речи, интонацией, и пантомимой.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Просмотр интерактивных спектаклей теневого театра.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родительского уголка на тему «Волшебный мир теневого театра», «Развитие творческих способностей через театр».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рукой и светом.</a:t>
            </a:r>
          </a:p>
        </p:txBody>
      </p:sp>
    </p:spTree>
    <p:extLst>
      <p:ext uri="{BB962C8B-B14F-4D97-AF65-F5344CB8AC3E}">
        <p14:creationId xmlns:p14="http://schemas.microsoft.com/office/powerpoint/2010/main" val="107840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64855" y="836712"/>
            <a:ext cx="7206756" cy="394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этап- Основной этап: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Оформление театрального теневого уголка в группе.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проведения театрализованных игр, драматизаций, инсценировок.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Викторина: «Покажи тень и мы угадаем»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Драматизация теневых сказок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Проведение ОД по театральной деятельности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книжек с собственными теневыми иллюстрациями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Придумывание совместно с детьми сказок, фантастических историй, рассказов, небылиц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Рисуем сказку</a:t>
            </a:r>
          </a:p>
          <a:p>
            <a:r>
              <a:rPr lang="ru-RU" dirty="0"/>
              <a:t> </a:t>
            </a: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6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2928" y="0"/>
            <a:ext cx="92154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1340768"/>
            <a:ext cx="7206756" cy="265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этап-Заключительный этап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подведение итогов реализации проекта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детских работ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теневого театра по сказке «Красная шапочка»</a:t>
            </a: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52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68" y="0"/>
            <a:ext cx="921546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052736"/>
            <a:ext cx="53823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Фотоотчёт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46774" y="1715036"/>
            <a:ext cx="722562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Театр – эта самая настоящая игра, которая никогда не надоедает, потому что изменяется, усложняется и развивается вместе с детьми.</a:t>
            </a:r>
          </a:p>
        </p:txBody>
      </p:sp>
    </p:spTree>
    <p:extLst>
      <p:ext uri="{BB962C8B-B14F-4D97-AF65-F5344CB8AC3E}">
        <p14:creationId xmlns:p14="http://schemas.microsoft.com/office/powerpoint/2010/main" val="200028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ки по запросу рамки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68" y="0"/>
            <a:ext cx="921546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1052736"/>
            <a:ext cx="53823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Фотоотчёт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650" y="1424706"/>
            <a:ext cx="232908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Артикуляционная гимнастика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429850"/>
            <a:ext cx="2880320" cy="21602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1252" y="1530388"/>
            <a:ext cx="3299568" cy="24746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9872" y="3080633"/>
            <a:ext cx="2031690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3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378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helvetica neue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Радик</cp:lastModifiedBy>
  <cp:revision>76</cp:revision>
  <dcterms:created xsi:type="dcterms:W3CDTF">2017-11-25T21:14:09Z</dcterms:created>
  <dcterms:modified xsi:type="dcterms:W3CDTF">2024-03-21T19:26:08Z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313847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