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gif" Extension="gif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84" r:id="rId2"/>
    <p:sldId id="285" r:id="rId3"/>
    <p:sldId id="287" r:id="rId4"/>
    <p:sldId id="288" r:id="rId5"/>
    <p:sldId id="289" r:id="rId6"/>
    <p:sldId id="290" r:id="rId7"/>
    <p:sldId id="29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04858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58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8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4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2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2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1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1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9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59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59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29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30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31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2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34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35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3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3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3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40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41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42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43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44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45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6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09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10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11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4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4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0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51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652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53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54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55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618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1048619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48620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621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48622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48577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48578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75279-04ED-4C47-AF9D-7418509E66C0}" type="datetimeFigureOut">
              <a:rPr lang="ru-RU" smtClean="0"/>
              <a:t>19.07.2022</a:t>
            </a:fld>
            <a:endParaRPr lang="ru-RU"/>
          </a:p>
        </p:txBody>
      </p:sp>
      <p:sp>
        <p:nvSpPr>
          <p:cNvPr id="104857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04858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4B890-CE67-4ACF-99BF-8906FEF5870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7" Target="../media/image9.png" Type="http://schemas.openxmlformats.org/officeDocument/2006/relationships/image"/><Relationship Id="rId2" Target="../media/image5.jpeg" Type="http://schemas.openxmlformats.org/officeDocument/2006/relationships/image"/><Relationship Id="rId1" Target="../slideLayouts/slideLayout2.xml" Type="http://schemas.openxmlformats.org/officeDocument/2006/relationships/slideLayout"/><Relationship Id="rId6" Target="../media/image8.gif" Type="http://schemas.openxmlformats.org/officeDocument/2006/relationships/image"/><Relationship Id="rId5" Target="../media/image7.gif" Type="http://schemas.openxmlformats.org/officeDocument/2006/relationships/image"/><Relationship Id="rId4" Target="../media/image6.gif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11.png" Type="http://schemas.openxmlformats.org/officeDocument/2006/relationships/image"/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3.png" Type="http://schemas.openxmlformats.org/officeDocument/2006/relationships/image"/><Relationship Id="rId4" Target="../media/image12.pn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5.png" Type="http://schemas.openxmlformats.org/officeDocument/2006/relationships/image"/><Relationship Id="rId2" Target="../media/image14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17.gif" Type="http://schemas.openxmlformats.org/officeDocument/2006/relationships/image"/><Relationship Id="rId4" Target="../media/image16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3" Target="../media/image15.pn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9.gif" Type="http://schemas.openxmlformats.org/officeDocument/2006/relationships/image"/></Relationships>
</file>

<file path=ppt/slides/_rels/slide6.xml.rels><?xml version="1.0" encoding="UTF-8" standalone="yes" ?><Relationships xmlns="http://schemas.openxmlformats.org/package/2006/relationships"><Relationship Id="rId3" Target="../media/image21.pn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11.pn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22.png" Type="http://schemas.openxmlformats.org/officeDocument/2006/relationships/image"/><Relationship Id="rId2" Target="../media/image20.jpeg" Type="http://schemas.openxmlformats.org/officeDocument/2006/relationships/image"/><Relationship Id="rId1" Target="../slideLayouts/slideLayout2.xml" Type="http://schemas.openxmlformats.org/officeDocument/2006/relationships/slideLayout"/><Relationship Id="rId5" Target="../media/image24.gif" Type="http://schemas.openxmlformats.org/officeDocument/2006/relationships/image"/><Relationship Id="rId4" Target="../media/image23.gif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Рисунок 3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>
            <a:off x="13609" y="0"/>
            <a:ext cx="9167697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48586" name="Заголовок 1"/>
          <p:cNvSpPr>
            <a:spLocks noGrp="1"/>
          </p:cNvSpPr>
          <p:nvPr>
            <p:ph type="ctrTitle"/>
          </p:nvPr>
        </p:nvSpPr>
        <p:spPr>
          <a:xfrm>
            <a:off x="595922" y="1893958"/>
            <a:ext cx="7772400" cy="1470025"/>
          </a:xfrm>
        </p:spPr>
        <p:txBody>
          <a:bodyPr>
            <a:no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Monotype Corsiva" pitchFamily="66" charset="0"/>
              </a:rPr>
              <a:t>Русские </a:t>
            </a:r>
            <a: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  <a:t>народные игры </a:t>
            </a:r>
            <a:b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  <a:t>в детском саду.</a:t>
            </a:r>
            <a:br>
              <a:rPr lang="ru-RU" sz="6000" b="1" dirty="0" smtClean="0">
                <a:solidFill>
                  <a:srgbClr val="FF0000"/>
                </a:solidFill>
                <a:latin typeface="Monotype Corsiva" pitchFamily="66" charset="0"/>
              </a:rPr>
            </a:br>
            <a:endParaRPr lang="ru-RU" sz="6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097153" name="Рисунок 10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70994" y="116632"/>
            <a:ext cx="2736107" cy="547220"/>
          </a:xfrm>
          <a:prstGeom prst="rect">
            <a:avLst/>
          </a:prstGeom>
        </p:spPr>
      </p:pic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-1019618" y="1745981"/>
            <a:ext cx="2730500" cy="5492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5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87098" y="6273300"/>
            <a:ext cx="2730500" cy="5492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56" name="Рисунок 6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91970" y="2996952"/>
            <a:ext cx="2124742" cy="3676223"/>
          </a:xfrm>
          <a:prstGeom prst="rect">
            <a:avLst/>
          </a:prstGeom>
        </p:spPr>
      </p:pic>
      <p:pic>
        <p:nvPicPr>
          <p:cNvPr id="2097157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5400000" flipH="1">
            <a:off x="7277710" y="4706645"/>
            <a:ext cx="2730500" cy="5492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48595" name="Объект 2"/>
          <p:cNvSpPr>
            <a:spLocks noGrp="1"/>
          </p:cNvSpPr>
          <p:nvPr>
            <p:ph idx="1"/>
          </p:nvPr>
        </p:nvSpPr>
        <p:spPr>
          <a:xfrm>
            <a:off x="-36003" y="0"/>
            <a:ext cx="9036496" cy="5937523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Подвижные игры для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дошкольников развивают </a:t>
            </a:r>
            <a:r>
              <a:rPr lang="ru-RU" sz="1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координацию, стимулируют кровообращение, укрепляют сердечно-сосудистую систему, оказывают благотворное влияние на вестибулярный аппарат, насыщают клетки организма кислородом, повышают активность головного мозга, способствуют развитию концентрации и внимания. Это самые основные полезные дивиденды, что же говорить о той радости, которую доставляют игры дошкольнику? Ведь еще в древности люди небезосновательно считали, что </a:t>
            </a:r>
            <a:endParaRPr 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fontAlgn="base">
              <a:buNone/>
            </a:pPr>
            <a:r>
              <a:rPr lang="ru-RU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“</a:t>
            </a:r>
            <a:r>
              <a:rPr lang="ru-RU" b="1" i="1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движение – это жизнь</a:t>
            </a:r>
            <a:r>
              <a:rPr lang="ru-RU" b="1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”.</a:t>
            </a:r>
          </a:p>
          <a:p>
            <a:pPr fontAlgn="base">
              <a:buFont typeface="Wingdings" pitchFamily="2" charset="2"/>
              <a:buChar char="v"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повседневной жизни люди часто получают негативные эмоции и испытывают нервное напряжение. Дети не являются исключением. Подвижные игры для дошкольников обеспечивают психологическую разрядку, восстанавливают душевное равновесие, избавляют от </a:t>
            </a:r>
            <a:r>
              <a:rPr lang="ru-RU" sz="1200" b="1" dirty="0" err="1">
                <a:latin typeface="Times New Roman" pitchFamily="18" charset="0"/>
                <a:cs typeface="Times New Roman" pitchFamily="18" charset="0"/>
              </a:rPr>
              <a:t>психосоматики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 и мышечных блоков.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Нельзя забывать о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том, что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ребенок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видит окружающий мир ярче, чувствует его сильнее и психологически он более беззащитен, чем взрослые.</a:t>
            </a:r>
          </a:p>
          <a:p>
            <a:pPr fontAlgn="base">
              <a:buFont typeface="Wingdings" pitchFamily="2" charset="2"/>
              <a:buChar char="v"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Чем больше подвижных игр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мы предлагаем  детям,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тем более полно они удовлетворяют его насущные потребности. В дошкольном возрасте у детей усложняется моторика и координация движений. Ходьба, ползание, бег, перепрыгивание и подпрыгивание становятся для малыша повседневными процессами. Повторение этих же движений во время подвижной игры дает возможность существенно ускорить формирование различных двигательных навыков, способствует гармоничному физическому и психическому развитию ребенка.</a:t>
            </a:r>
          </a:p>
          <a:p>
            <a:pPr fontAlgn="base">
              <a:buFont typeface="Wingdings" pitchFamily="2" charset="2"/>
              <a:buChar char="v"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 ходе подвижных игр дошкольники учатся внимательно слушать, выполнять определенные правила, согласовывать свои действия с движениями других игроков, находить взаимопонимание и дружить со сверстниками. К детям приходит умение подчиняться и руководить, работать только на себя и трудиться в команде. Во время игры постигается смысл дилеммы ”честно/нечестно”. И что особенно важно, дети приобретают способность направлять свои эмоции на достижение цели, а не на соперников. Учатся не только побеждать, но и проигрывать.</a:t>
            </a:r>
          </a:p>
          <a:p>
            <a:pPr fontAlgn="base">
              <a:buFont typeface="Wingdings" pitchFamily="2" charset="2"/>
              <a:buChar char="v"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Особенную пользу подвижные игры для дошкольников принесут застенчивому ребенку. Ведь это отличный способ преодолеть робость – во время игры малыш наслаждается её действием, забывая о своем стеснении.</a:t>
            </a:r>
          </a:p>
          <a:p>
            <a:pPr fontAlgn="base">
              <a:buFont typeface="Wingdings" pitchFamily="2" charset="2"/>
              <a:buChar char="v"/>
            </a:pP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Все подвижные игры для дошкольников условно разделяются на бессюжетные, сюжетные и игры-забавы. Независимо от своей принадлежности к определенному виду, каждая подвижная игра должна быть достаточно простой и иметь доступные для детского понимания правила. При выборе подвижной игры следует также учитывать уровень развития участников - чтобы игра не оказалась слишком простой или излишне сложной. Кроме того, крайне желательно активное участие в игре взрослого, ведь большая часть травм среди дошкольников происходит именно в ходе подвижных </a:t>
            </a:r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игр.</a:t>
            </a:r>
            <a:endParaRPr lang="ru-RU" sz="105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60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6343772"/>
            <a:ext cx="1994524" cy="398904"/>
          </a:xfrm>
          <a:prstGeom prst="rect">
            <a:avLst/>
          </a:prstGeom>
        </p:spPr>
      </p:pic>
      <p:pic>
        <p:nvPicPr>
          <p:cNvPr id="2097161" name="Рисунок 4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4259"/>
          <a:stretch>
            <a:fillRect/>
          </a:stretch>
        </p:blipFill>
        <p:spPr>
          <a:xfrm>
            <a:off x="7981594" y="1556792"/>
            <a:ext cx="622855" cy="618198"/>
          </a:xfrm>
          <a:prstGeom prst="rect">
            <a:avLst/>
          </a:prstGeom>
        </p:spPr>
      </p:pic>
      <p:pic>
        <p:nvPicPr>
          <p:cNvPr id="2097162" name="Рисунок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1" y="6269599"/>
            <a:ext cx="720080" cy="458233"/>
          </a:xfrm>
          <a:prstGeom prst="rect">
            <a:avLst/>
          </a:prstGeom>
        </p:spPr>
      </p:pic>
      <p:pic>
        <p:nvPicPr>
          <p:cNvPr id="2097163" name="Рисунок 8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1365002" y="1749625"/>
            <a:ext cx="942975" cy="600075"/>
          </a:xfrm>
          <a:prstGeom prst="rect">
            <a:avLst/>
          </a:prstGeom>
        </p:spPr>
      </p:pic>
      <p:pic>
        <p:nvPicPr>
          <p:cNvPr id="2097164" name="Picture 5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8208405" y="6310495"/>
            <a:ext cx="792088" cy="505871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Приглашаю детвору </a:t>
            </a:r>
            <a:br>
              <a:rPr lang="ru-RU" b="1" dirty="0"/>
            </a:br>
            <a:r>
              <a:rPr lang="ru-RU" b="1" dirty="0"/>
              <a:t>На весёлую игру, </a:t>
            </a:r>
            <a:br>
              <a:rPr lang="ru-RU" b="1" dirty="0"/>
            </a:br>
            <a:r>
              <a:rPr lang="ru-RU" b="1" dirty="0"/>
              <a:t>А кого не примем </a:t>
            </a:r>
            <a:br>
              <a:rPr lang="ru-RU" b="1" dirty="0"/>
            </a:br>
            <a:r>
              <a:rPr lang="ru-RU" b="1" dirty="0"/>
              <a:t>За уши поднимем. </a:t>
            </a:r>
            <a:br>
              <a:rPr lang="ru-RU" b="1" dirty="0"/>
            </a:br>
            <a:r>
              <a:rPr lang="ru-RU" b="1" dirty="0"/>
              <a:t>Уши будут красные. </a:t>
            </a:r>
            <a:br>
              <a:rPr lang="ru-RU" b="1" dirty="0"/>
            </a:br>
            <a:r>
              <a:rPr lang="ru-RU" b="1" dirty="0"/>
              <a:t>До того прекрасные.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9716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83170" y="23529"/>
            <a:ext cx="9227170" cy="683447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599" name="Прямоугольник 5"/>
          <p:cNvSpPr/>
          <p:nvPr/>
        </p:nvSpPr>
        <p:spPr>
          <a:xfrm>
            <a:off x="7623" y="708876"/>
            <a:ext cx="8352928" cy="348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Иголка, нитка и узелок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Играющие становятся в круг, держась за руки. Считалкой выбирают иголку, нитку и узелок. Все они друг за другом то забегают в круг, то выбегают из него. Если же нитка или узелок оторвались (отстали или неправильно выбежали за иголкой из круга или вбежали в круг), то эта группа считается проигравшей. Выбираются другие игроки. Выигрывает та тройка, которая двигалась быстро, ловко, правильно, не отставая друг от друга.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игры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Иголка, нитка, узелок держатся за руки. Их надо не задерживая впускать и выпускать из круга и сразу же закрывать круг.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97169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1880" y="6093296"/>
            <a:ext cx="1993900" cy="3968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0" name="Picture 2" descr="C:\Users\Админ\Desktop\прозрачные пчелы\74832_html_24c9cafd[1]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flipH="1">
            <a:off x="7164288" y="3751068"/>
            <a:ext cx="1767350" cy="3097287"/>
          </a:xfrm>
          <a:prstGeom prst="rect">
            <a:avLst/>
          </a:prstGeom>
          <a:noFill/>
        </p:spPr>
      </p:pic>
      <p:pic>
        <p:nvPicPr>
          <p:cNvPr id="2097171" name="Picture 3" descr="C:\Users\Админ\Desktop\прозрачные пчелы\пр рисунки\0_74f61_8349033f_S[1].pn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624" y="4191216"/>
            <a:ext cx="1540040" cy="2510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Приглашаю детвору </a:t>
            </a:r>
            <a:br>
              <a:rPr lang="ru-RU" b="1" dirty="0"/>
            </a:br>
            <a:r>
              <a:rPr lang="ru-RU" b="1" dirty="0"/>
              <a:t>На весёлую игру, </a:t>
            </a:r>
            <a:br>
              <a:rPr lang="ru-RU" b="1" dirty="0"/>
            </a:br>
            <a:r>
              <a:rPr lang="ru-RU" b="1" dirty="0"/>
              <a:t>А кого не примем </a:t>
            </a:r>
            <a:br>
              <a:rPr lang="ru-RU" b="1" dirty="0"/>
            </a:br>
            <a:r>
              <a:rPr lang="ru-RU" b="1" dirty="0"/>
              <a:t>За уши поднимем. </a:t>
            </a:r>
            <a:br>
              <a:rPr lang="ru-RU" b="1" dirty="0"/>
            </a:br>
            <a:r>
              <a:rPr lang="ru-RU" b="1" dirty="0"/>
              <a:t>Уши будут красные. </a:t>
            </a:r>
            <a:br>
              <a:rPr lang="ru-RU" b="1" dirty="0"/>
            </a:br>
            <a:r>
              <a:rPr lang="ru-RU" b="1" dirty="0"/>
              <a:t>До того прекрасные.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9717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0446" y="25354"/>
            <a:ext cx="9144000" cy="683447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3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19872" y="6165304"/>
            <a:ext cx="1993900" cy="3968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4" name="Picture 4" descr="http://www.millionpodarkov.ru/games/wp-content/uploads/2010/01/w-thevyne-ring-389x300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9512" y="1897378"/>
            <a:ext cx="2232248" cy="2232248"/>
          </a:xfrm>
          <a:prstGeom prst="rect">
            <a:avLst/>
          </a:prstGeom>
          <a:noFill/>
        </p:spPr>
      </p:pic>
      <p:sp>
        <p:nvSpPr>
          <p:cNvPr id="1048601" name="Прямоугольник 4"/>
          <p:cNvSpPr/>
          <p:nvPr/>
        </p:nvSpPr>
        <p:spPr>
          <a:xfrm>
            <a:off x="2555776" y="1166843"/>
            <a:ext cx="5976664" cy="3825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Все сидят на лавочке. Выбирается водящий. У него между ладошек лежит колечко или другой маленький предмет. Все держат ладошки сомкнутыми. Водящий с колечком обходит всех и будто бы кладет им колечко. Но кому он положил, знает только тот, кому колечко попало. Другие должны наблюдать и догадаться, у кого находится этот предмет. Когда водящий скажет: «колечко-колечко, выйди на крылечко», тот, у кого оно есть, должен выскочить, а остальные, если догадались, задержать его. Если удалось выскочить, он начинает водить, если нет — водит тот, кто задержал. Причем задерживать можно только локтями, так как ладони остаются сомкнутыми.</a:t>
            </a:r>
          </a:p>
        </p:txBody>
      </p:sp>
      <p:sp>
        <p:nvSpPr>
          <p:cNvPr id="1048602" name="Прямоугольник 5"/>
          <p:cNvSpPr/>
          <p:nvPr/>
        </p:nvSpPr>
        <p:spPr>
          <a:xfrm>
            <a:off x="414198" y="214997"/>
            <a:ext cx="7289642" cy="815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FF0000"/>
                </a:solidFill>
                <a:latin typeface="Monotype Corsiva" panose="03010101010201010101" pitchFamily="66" charset="0"/>
                <a:cs typeface="Times New Roman" pitchFamily="18" charset="0"/>
              </a:rPr>
              <a:t>Игра «Колечк</a:t>
            </a:r>
            <a:r>
              <a:rPr lang="ru-RU" altLang="en-US" sz="4800" b="1" dirty="0">
                <a:solidFill>
                  <a:srgbClr val="FF0000"/>
                </a:solidFill>
                <a:latin typeface="Monotype Corsiva" panose="03010101010201010101" pitchFamily="66" charset="0"/>
                <a:cs typeface="Times New Roman" pitchFamily="18" charset="0"/>
              </a:rPr>
              <a:t>о</a:t>
            </a:r>
            <a:r>
              <a:rPr lang="en-US" altLang="en-US" sz="4800" b="1" dirty="0">
                <a:solidFill>
                  <a:srgbClr val="FF0000"/>
                </a:solidFill>
                <a:latin typeface="Monotype Corsiva" panose="03010101010201010101" pitchFamily="66" charset="0"/>
                <a:cs typeface="Times New Roman" pitchFamily="18" charset="0"/>
              </a:rPr>
              <a:t>-</a:t>
            </a:r>
            <a:r>
              <a:rPr lang="ru-RU" sz="4800" b="1" dirty="0">
                <a:solidFill>
                  <a:srgbClr val="FF0000"/>
                </a:solidFill>
                <a:latin typeface="Monotype Corsiva" panose="03010101010201010101" pitchFamily="66" charset="0"/>
                <a:cs typeface="Times New Roman" pitchFamily="18" charset="0"/>
              </a:rPr>
              <a:t>колечко</a:t>
            </a:r>
            <a:r>
              <a:rPr lang="ru-RU" sz="4800" b="1" dirty="0" smtClean="0">
                <a:solidFill>
                  <a:srgbClr val="FF0000"/>
                </a:solidFill>
                <a:latin typeface="Monotype Corsiva" panose="03010101010201010101" pitchFamily="66" charset="0"/>
                <a:cs typeface="Times New Roman" pitchFamily="18" charset="0"/>
              </a:rPr>
              <a:t>»</a:t>
            </a:r>
            <a:endParaRPr lang="ru-RU" sz="4800" b="1" dirty="0">
              <a:solidFill>
                <a:srgbClr val="FF0000"/>
              </a:solidFill>
              <a:latin typeface="Monotype Corsiva" panose="03010101010201010101" pitchFamily="66" charset="0"/>
              <a:cs typeface="Times New Roman" pitchFamily="18" charset="0"/>
            </a:endParaRPr>
          </a:p>
        </p:txBody>
      </p:sp>
      <p:pic>
        <p:nvPicPr>
          <p:cNvPr id="2097175" name="Рисунок 6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7596336" y="214997"/>
            <a:ext cx="1413094" cy="12505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6" name="Picture 2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03" name="Объект 2"/>
          <p:cNvSpPr>
            <a:spLocks noGrp="1"/>
          </p:cNvSpPr>
          <p:nvPr>
            <p:ph idx="1"/>
          </p:nvPr>
        </p:nvSpPr>
        <p:spPr>
          <a:xfrm>
            <a:off x="323528" y="260649"/>
            <a:ext cx="8568952" cy="504056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Monotype Corsiva" panose="03010101010201010101" pitchFamily="66" charset="0"/>
                <a:cs typeface="Times New Roman" pitchFamily="18" charset="0"/>
              </a:rPr>
              <a:t>«Почта»</a:t>
            </a:r>
            <a:endParaRPr lang="ru-RU" sz="4800" b="1" dirty="0">
              <a:solidFill>
                <a:srgbClr val="FF0000"/>
              </a:solidFill>
              <a:latin typeface="Monotype Corsiva" panose="03010101010201010101" pitchFamily="66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Игра начинается с переклички водящего с игроками: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Динь, динь, дань!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Кто там?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Почта!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Откуда?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- Из города...</a:t>
            </a:r>
          </a:p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 А что в городе делают?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Водящий может сказать, что в городе танцуют, поют, прыгают и т. д. Все играющие должны делать то, что сказал водящий. А тот, кто плохо выполняет задание, отдает фант. Игра заканчивается, как только водящий наберет пять фантов. Играющие, чьи фанты у водящего, должны их выкупить. Водящий придумывает для них интересные задания. Дети читают стихи, рассказывают смешные истории, вспоминают загадки, имитируют движения животных. Затем выбирают нового водящего и игра повторяется.</a:t>
            </a:r>
          </a:p>
          <a:p>
            <a:pPr marL="0" indent="0">
              <a:buNone/>
            </a:pP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Правила игры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Задания могут придумывать и сами участники игры.</a:t>
            </a:r>
          </a:p>
        </p:txBody>
      </p:sp>
      <p:pic>
        <p:nvPicPr>
          <p:cNvPr id="209717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3848" y="5805264"/>
            <a:ext cx="1993900" cy="39687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8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660232" y="476672"/>
            <a:ext cx="2050016" cy="25387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Приглашаю детвору </a:t>
            </a:r>
            <a:br>
              <a:rPr lang="ru-RU" b="1" dirty="0"/>
            </a:br>
            <a:r>
              <a:rPr lang="ru-RU" b="1" dirty="0"/>
              <a:t>На весёлую игру, </a:t>
            </a:r>
            <a:br>
              <a:rPr lang="ru-RU" b="1" dirty="0"/>
            </a:br>
            <a:r>
              <a:rPr lang="ru-RU" b="1" dirty="0"/>
              <a:t>А кого не примем </a:t>
            </a:r>
            <a:br>
              <a:rPr lang="ru-RU" b="1" dirty="0"/>
            </a:br>
            <a:r>
              <a:rPr lang="ru-RU" b="1" dirty="0"/>
              <a:t>За уши поднимем. </a:t>
            </a:r>
            <a:br>
              <a:rPr lang="ru-RU" b="1" dirty="0"/>
            </a:br>
            <a:r>
              <a:rPr lang="ru-RU" b="1" dirty="0"/>
              <a:t>Уши будут красные. </a:t>
            </a:r>
            <a:br>
              <a:rPr lang="ru-RU" b="1" dirty="0"/>
            </a:br>
            <a:r>
              <a:rPr lang="ru-RU" b="1" dirty="0"/>
              <a:t>До того прекрасные.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9717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25354"/>
            <a:ext cx="9204446" cy="6834471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05" name="Прямоугольник 3"/>
          <p:cNvSpPr/>
          <p:nvPr/>
        </p:nvSpPr>
        <p:spPr>
          <a:xfrm>
            <a:off x="359024" y="274637"/>
            <a:ext cx="878497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«Золотые ворота»</a:t>
            </a: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Выбирают </a:t>
            </a:r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двух игроков посильнее. Те отходят немного в сторону и договариваются, кто из них будет «солнцем», а кто «луной» («месяцем»). Выбравшие себе роли луны и солнца становятся лицом друг к другу, берутся за руки и поднимают их, как бы образуя ворота. Остальные играющие берутся за руки и вереницей идут через «ворота». Часто при этом поют любимые участниками песни. Когда через «ворота» проходит последний из идущих, они «закрываются»: опускаются поднятые руки, и последний оказывается между ними. Задержанного спрашивают тихонько, на чью сторону он хотел бы стать: позади «луны» или «солнца». Он выбирает и встает позади соответствующего игрока. Остальные снова идут через «ворота», и снова последний попадает в группу «луны» или «солнца». Когда все распределены, группы устраивают перетягивание, взявшись за руки или с помощью веревки, палки и т. д.</a:t>
            </a:r>
          </a:p>
          <a:p>
            <a:r>
              <a:rPr lang="ru-RU" sz="1200" b="1" dirty="0">
                <a:latin typeface="Times New Roman" pitchFamily="18" charset="0"/>
                <a:cs typeface="Times New Roman" pitchFamily="18" charset="0"/>
              </a:rPr>
              <a:t>Разновидность этой игры (ставшая в последние десятилетия более распространенной, чем описанная выше) заключается в том, что идущие через «ворота» не поют, зато игроки, изображающие «ворота», говорят речитативом:</a:t>
            </a:r>
          </a:p>
          <a:p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Золотые ворота 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Пропускают не всегда: 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Первый раз прощается, 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Второй — запрещается, 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А на третий раз Не пропустим вас!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«Ворота» закрываются при последнем слове и «ловят» того, кто оказался в них. Чтобы не быть пойманными, идущие невольно ускоряют шаг, иногда переходят на бег, а ловящие, в свою очередь, меняют скорость речитатива. Игра становится более подвижной и веселой. Заканчивается также перетягиванием.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Другая разновидность состоит в том, что «ворот» — двое. Игроки, изображающие их, произносят стишок одновременно (в лад). Пойманные не выбирают, куда встать, а сразу включаются в команду поймавших их «ворот». Изображающие ворота соревнуются в том, кто больше поймает игроков. Соревнование завершается перетягиванием.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Правила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1.     Игроку, который должен пройти через «ворота», нельзя останавливаться перед ними (из-за боязни, что они закроются). Остановившегося считают пойманным.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2.     Идущим или бегущим нельзя расцеплять руки, надо держаться за руку хотя бы с одним игроком. Кто бежит, ни с кем не держась за руки, считается пойманным.</a:t>
            </a:r>
          </a:p>
          <a:p>
            <a:r>
              <a:rPr lang="ru-RU" sz="1100" b="1" dirty="0">
                <a:latin typeface="Times New Roman" pitchFamily="18" charset="0"/>
                <a:cs typeface="Times New Roman" pitchFamily="18" charset="0"/>
              </a:rPr>
              <a:t>3.     Опускать руки («закрывать ворота») можно только на последнее слово речитатива.</a:t>
            </a:r>
          </a:p>
        </p:txBody>
      </p:sp>
      <p:pic>
        <p:nvPicPr>
          <p:cNvPr id="2097180" name="Рисунок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395"/>
          <a:stretch>
            <a:fillRect/>
          </a:stretch>
        </p:blipFill>
        <p:spPr>
          <a:xfrm>
            <a:off x="2722819" y="3013069"/>
            <a:ext cx="5527519" cy="813263"/>
          </a:xfrm>
          <a:prstGeom prst="rect">
            <a:avLst/>
          </a:prstGeom>
        </p:spPr>
      </p:pic>
      <p:pic>
        <p:nvPicPr>
          <p:cNvPr id="2097181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92679" y="5949280"/>
            <a:ext cx="1993900" cy="396875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6653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Приглашаю детвору </a:t>
            </a:r>
            <a:br>
              <a:rPr lang="ru-RU" b="1" dirty="0"/>
            </a:br>
            <a:r>
              <a:rPr lang="ru-RU" b="1" dirty="0"/>
              <a:t>На весёлую игру, </a:t>
            </a:r>
            <a:br>
              <a:rPr lang="ru-RU" b="1" dirty="0"/>
            </a:br>
            <a:r>
              <a:rPr lang="ru-RU" b="1" dirty="0"/>
              <a:t>А кого не примем </a:t>
            </a:r>
            <a:br>
              <a:rPr lang="ru-RU" b="1" dirty="0"/>
            </a:br>
            <a:r>
              <a:rPr lang="ru-RU" b="1" dirty="0"/>
              <a:t>За уши поднимем. </a:t>
            </a:r>
            <a:br>
              <a:rPr lang="ru-RU" b="1" dirty="0"/>
            </a:br>
            <a:r>
              <a:rPr lang="ru-RU" b="1" dirty="0"/>
              <a:t>Уши будут красные. </a:t>
            </a:r>
            <a:br>
              <a:rPr lang="ru-RU" b="1" dirty="0"/>
            </a:br>
            <a:r>
              <a:rPr lang="ru-RU" b="1" dirty="0"/>
              <a:t>До того прекрасные.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971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030" y="0"/>
            <a:ext cx="9204446" cy="683447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83" name="Picture 2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77092" y="5360912"/>
            <a:ext cx="3903029" cy="77687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07" name="TextBox 2"/>
          <p:cNvSpPr txBox="1"/>
          <p:nvPr/>
        </p:nvSpPr>
        <p:spPr>
          <a:xfrm>
            <a:off x="1565996" y="2131793"/>
            <a:ext cx="7650480" cy="21488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800" b="1" dirty="0" smtClean="0">
                <a:solidFill>
                  <a:srgbClr val="FF0000"/>
                </a:solidFill>
                <a:latin typeface="Monotype Corsiva" panose="03010101010201010101" pitchFamily="66" charset="0"/>
              </a:rPr>
              <a:t>Спасибо!</a:t>
            </a:r>
            <a:endParaRPr lang="ru-RU" sz="13800" b="1" dirty="0">
              <a:solidFill>
                <a:srgbClr val="FF0000"/>
              </a:solidFill>
              <a:latin typeface="Monotype Corsiva" panose="03010101010201010101" pitchFamily="66" charset="0"/>
            </a:endParaRPr>
          </a:p>
        </p:txBody>
      </p:sp>
      <p:pic>
        <p:nvPicPr>
          <p:cNvPr id="2097184" name="Рисунок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808" y="-340"/>
            <a:ext cx="2784374" cy="5216487"/>
          </a:xfrm>
          <a:prstGeom prst="rect">
            <a:avLst/>
          </a:prstGeom>
        </p:spPr>
      </p:pic>
      <p:pic>
        <p:nvPicPr>
          <p:cNvPr id="2097185" name="Рисунок 8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6218137" y="4004540"/>
            <a:ext cx="2520280" cy="17448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1202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Monotype Corsiva</vt:lpstr>
      <vt:lpstr>Times New Roman</vt:lpstr>
      <vt:lpstr>Wingdings</vt:lpstr>
      <vt:lpstr>Тема Office</vt:lpstr>
      <vt:lpstr>Русские народные игры  в детском саду. </vt:lpstr>
      <vt:lpstr>Презентация PowerPoint</vt:lpstr>
      <vt:lpstr>Приглашаю детвору  На весёлую игру,  А кого не примем  За уши поднимем.  Уши будут красные.  До того прекрасные.   </vt:lpstr>
      <vt:lpstr>Приглашаю детвору  На весёлую игру,  А кого не примем  За уши поднимем.  Уши будут красные.  До того прекрасные.   </vt:lpstr>
      <vt:lpstr>Презентация PowerPoint</vt:lpstr>
      <vt:lpstr>Приглашаю детвору  На весёлую игру,  А кого не примем  За уши поднимем.  Уши будут красные.  До того прекрасные.   </vt:lpstr>
      <vt:lpstr>Приглашаю детвору  На весёлую игру,  А кого не примем  За уши поднимем.  Уши будут красные.  До того прекрасные. 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Русские народные игры.</dc:title>
  <dc:creator>user</dc:creator>
  <cp:lastModifiedBy>*</cp:lastModifiedBy>
  <cp:revision>1</cp:revision>
  <dcterms:created xsi:type="dcterms:W3CDTF">2013-03-24T20:29:54Z</dcterms:created>
  <dcterms:modified xsi:type="dcterms:W3CDTF">2022-07-18T21:09:06Z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512997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