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95A9-ED4F-4D62-BD6F-E679D4ADBE4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B446-9D02-4FDE-B484-09BC94772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95A9-ED4F-4D62-BD6F-E679D4ADBE4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B446-9D02-4FDE-B484-09BC94772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95A9-ED4F-4D62-BD6F-E679D4ADBE4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B446-9D02-4FDE-B484-09BC94772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95A9-ED4F-4D62-BD6F-E679D4ADBE4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B446-9D02-4FDE-B484-09BC94772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95A9-ED4F-4D62-BD6F-E679D4ADBE4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B446-9D02-4FDE-B484-09BC94772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95A9-ED4F-4D62-BD6F-E679D4ADBE4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B446-9D02-4FDE-B484-09BC94772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95A9-ED4F-4D62-BD6F-E679D4ADBE4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B446-9D02-4FDE-B484-09BC94772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95A9-ED4F-4D62-BD6F-E679D4ADBE4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B446-9D02-4FDE-B484-09BC94772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95A9-ED4F-4D62-BD6F-E679D4ADBE4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B446-9D02-4FDE-B484-09BC94772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95A9-ED4F-4D62-BD6F-E679D4ADBE4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B446-9D02-4FDE-B484-09BC94772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95A9-ED4F-4D62-BD6F-E679D4ADBE4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B446-9D02-4FDE-B484-09BC94772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95A9-ED4F-4D62-BD6F-E679D4ADBE4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EB446-9D02-4FDE-B484-09BC94772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Фон для презентации\62881270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62373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Воспитатель: Рубцова Ю.А.</a:t>
            </a:r>
            <a:endParaRPr lang="ru-RU" sz="1400" dirty="0"/>
          </a:p>
          <a:p>
            <a:pPr algn="ctr"/>
            <a:r>
              <a:rPr lang="ru-RU" sz="1400" dirty="0"/>
              <a:t>2021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71600" y="260648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как его родителям важно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92696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400" dirty="0"/>
              <a:t>С</a:t>
            </a:r>
            <a:r>
              <a:rPr lang="ru-RU" dirty="0"/>
              <a:t> </a:t>
            </a:r>
            <a:r>
              <a:rPr lang="ru-RU" sz="1400" dirty="0"/>
              <a:t>терпением и пониманием относиться к проявлениям «</a:t>
            </a:r>
            <a:r>
              <a:rPr lang="ru-RU" sz="1400" dirty="0" err="1"/>
              <a:t>противо-воли</a:t>
            </a:r>
            <a:r>
              <a:rPr lang="ru-RU" sz="1400" dirty="0"/>
              <a:t>» ребенка. Помните, что подавленная в этом возрасте воля ребенка впоследствии может привести к пассивности, апатии, зависимости и инфантильности. Следует позволять ребенку настаивать на своем (если это не вредно для его жизни и здоровья), даже когда вам это кажется нелепым или ненужным.</a:t>
            </a:r>
          </a:p>
          <a:p>
            <a:pPr>
              <a:buBlip>
                <a:blip r:embed="rId3"/>
              </a:buBlip>
            </a:pPr>
            <a:r>
              <a:rPr lang="ru-RU" sz="1400" dirty="0"/>
              <a:t>Помнить, что так называемое упрямство — это реакция ребенка, который настаивает на чем-то не потому, что ему этого очень хочется, а потому, что ему важно, чтобы с его мнением считались.</a:t>
            </a:r>
          </a:p>
          <a:p>
            <a:pPr>
              <a:buBlip>
                <a:blip r:embed="rId3"/>
              </a:buBlip>
            </a:pPr>
            <a:r>
              <a:rPr lang="ru-RU" sz="1400" dirty="0"/>
              <a:t>Подготовить ребенка к детскому саду или обеспечить ему другую возможность общения. Для этого надо помочь ему в освоении навыков самообслуживания, за несколько месяцев до поступления в детский сад выработать подходящий режим дня, настроить ребенка на позитивное отношение к детскому саду и быть готовыми к возможным негативным реакциям при расставании. Они естественны. Ребенок может и имеет право испытывать горе от потери привычного ему мира.</a:t>
            </a:r>
          </a:p>
          <a:p>
            <a:pPr>
              <a:buBlip>
                <a:blip r:embed="rId3"/>
              </a:buBlip>
            </a:pPr>
            <a:r>
              <a:rPr lang="ru-RU" sz="1400" dirty="0"/>
              <a:t>Разбирать вместе с ребенком ситуации возникновения конфликтов в детском саду или на детской площадке. Учить его уважать собственные и чужие личностные границы. Для этого важно самим быть для него примером — то есть уважительно относиться к нему самому и членам вашей семьи.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soLvyMZGqQ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88640"/>
            <a:ext cx="5436096" cy="4046325"/>
          </a:xfrm>
        </p:spPr>
      </p:pic>
      <p:sp>
        <p:nvSpPr>
          <p:cNvPr id="5" name="TextBox 4"/>
          <p:cNvSpPr txBox="1"/>
          <p:nvPr/>
        </p:nvSpPr>
        <p:spPr>
          <a:xfrm>
            <a:off x="827584" y="1916832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400" dirty="0"/>
              <a:t> Бережно обращаться с чувствами ребенка. Сопереживать его горю, понимать злость, разделять с ним радость, чувствовать его усталость. Важно не подавить его эмоции, а научить его правильно обходиться с собственными эмоциональными реакциями.</a:t>
            </a:r>
          </a:p>
          <a:p>
            <a:pPr>
              <a:buBlip>
                <a:blip r:embed="rId3"/>
              </a:buBlip>
            </a:pPr>
            <a:r>
              <a:rPr lang="ru-RU" sz="1400" dirty="0"/>
              <a:t>Продолжать активно развивать координацию движений (учить прыгать, стоять на одной ноге, играть с мячом), мелкую моторику (этому способствуют занятия лепкой, различные шнуровки, складывание пирамидок). Желательно, чтобы дома у ребенка был спортивный уголок, где он мог бы отрабатывать физические упражнения.</a:t>
            </a:r>
          </a:p>
          <a:p>
            <a:pPr>
              <a:buBlip>
                <a:blip r:embed="rId3"/>
              </a:buBlip>
            </a:pPr>
            <a:r>
              <a:rPr lang="ru-RU" sz="1400" dirty="0"/>
              <a:t>Осознавать, что речевые обороты и запас слов будут формироваться у него главным образом из той речи, которую он слышит в семье. Совместное чтение детских книг, соответствующих возрасту ребенка, необыкновенно полезно. Это расширит словарный запас ребенка, поможет в развитии его образного мышления, создаст эмоциональную близость и теплоту в ваших отношениях. </a:t>
            </a:r>
          </a:p>
          <a:p>
            <a:pPr>
              <a:buBlip>
                <a:blip r:embed="rId3"/>
              </a:buBlip>
            </a:pPr>
            <a:r>
              <a:rPr lang="ru-RU" sz="1400" dirty="0"/>
              <a:t>Больше разговаривайте со своим ребенком, обсуждайте с ним события дня, спрашивайте его о том, что с ним происходило, а также терпеливо отвечайте на его вопросы.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3D6A4-18F8-4F2B-B817-741DCA46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i="1" dirty="0"/>
              <a:t>Наши развлечения на 2021год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8DF76-D17D-4EBC-B491-8F679DC6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6021287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Сентябрь </a:t>
            </a: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sz="2000" dirty="0"/>
              <a:t>1.Развлечение «Степашка в гостях у ребят»</a:t>
            </a:r>
            <a:r>
              <a:rPr lang="ru-RU" dirty="0"/>
              <a:t>    </a:t>
            </a:r>
          </a:p>
          <a:p>
            <a:pPr marL="0" indent="0" algn="ctr">
              <a:buNone/>
            </a:pPr>
            <a:r>
              <a:rPr lang="ru-RU" sz="2000" dirty="0"/>
              <a:t>2. Досуг  «В гости к светофору»</a:t>
            </a:r>
          </a:p>
          <a:p>
            <a:pPr marL="0" indent="0" algn="ctr">
              <a:buNone/>
            </a:pPr>
            <a:r>
              <a:rPr lang="ru-RU" sz="2000" dirty="0"/>
              <a:t>  </a:t>
            </a:r>
            <a:r>
              <a:rPr lang="ru-RU" sz="2000" b="1" dirty="0"/>
              <a:t>Октябрь</a:t>
            </a:r>
          </a:p>
          <a:p>
            <a:pPr marL="457200" indent="-457200" algn="ctr">
              <a:buAutoNum type="arabicPeriod"/>
            </a:pPr>
            <a:r>
              <a:rPr lang="ru-RU" sz="2000" dirty="0"/>
              <a:t>Досуг «В гости к бабушке»</a:t>
            </a:r>
          </a:p>
          <a:p>
            <a:pPr marL="457200" indent="-457200" algn="ctr">
              <a:buAutoNum type="arabicPeriod"/>
            </a:pPr>
            <a:r>
              <a:rPr lang="ru-RU" sz="2000" dirty="0"/>
              <a:t>Развлечение «Осень, Осень»</a:t>
            </a:r>
          </a:p>
          <a:p>
            <a:pPr marL="0" indent="0" algn="ctr">
              <a:buNone/>
            </a:pPr>
            <a:r>
              <a:rPr lang="ru-RU" sz="2000" b="1" dirty="0"/>
              <a:t>Ноябрь</a:t>
            </a:r>
          </a:p>
          <a:p>
            <a:pPr marL="457200" indent="-457200" algn="ctr">
              <a:buAutoNum type="arabicPeriod"/>
            </a:pPr>
            <a:r>
              <a:rPr lang="ru-RU" sz="2000" dirty="0"/>
              <a:t>Викторина « По дорогам сказок»</a:t>
            </a:r>
          </a:p>
          <a:p>
            <a:pPr marL="457200" indent="-457200" algn="ctr">
              <a:buAutoNum type="arabicPeriod"/>
            </a:pPr>
            <a:r>
              <a:rPr lang="ru-RU" sz="2000" dirty="0"/>
              <a:t>Праздник мам (день матери)</a:t>
            </a:r>
          </a:p>
          <a:p>
            <a:pPr marL="0" indent="0">
              <a:buNone/>
            </a:pPr>
            <a:r>
              <a:rPr lang="ru-RU" sz="2000" dirty="0"/>
              <a:t>                                                                 </a:t>
            </a:r>
            <a:r>
              <a:rPr lang="ru-RU" sz="2000" b="1" dirty="0"/>
              <a:t>Декабрь</a:t>
            </a:r>
          </a:p>
          <a:p>
            <a:pPr marL="457200" indent="-457200" algn="ctr">
              <a:buAutoNum type="arabicPeriod"/>
            </a:pPr>
            <a:r>
              <a:rPr lang="ru-RU" sz="2000" dirty="0"/>
              <a:t>Досуг «В гости к лисичке»</a:t>
            </a:r>
          </a:p>
          <a:p>
            <a:pPr marL="457200" indent="-457200" algn="ctr">
              <a:buAutoNum type="arabicPeriod"/>
            </a:pPr>
            <a:r>
              <a:rPr lang="ru-RU" sz="2000" dirty="0"/>
              <a:t>Развлечение «Зимние забавы»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F5D9A9-49CF-4567-A0B5-9164265C1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4437112"/>
            <a:ext cx="3862782" cy="260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05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6C696-D02E-4267-A5C2-920298EB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57199"/>
          </a:xfrm>
        </p:spPr>
        <p:txBody>
          <a:bodyPr>
            <a:noAutofit/>
          </a:bodyPr>
          <a:lstStyle/>
          <a:p>
            <a:r>
              <a:rPr lang="ru-RU" sz="2800" i="1" dirty="0"/>
              <a:t>Наши развлечения на 2022год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84F4C9-8C92-4DA9-9618-556E07C2A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5877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Январь</a:t>
            </a:r>
          </a:p>
          <a:p>
            <a:pPr marL="457200" indent="-457200" algn="ctr">
              <a:buAutoNum type="arabicPeriod"/>
            </a:pPr>
            <a:r>
              <a:rPr lang="ru-RU" sz="2000" dirty="0"/>
              <a:t>Досуг «Путешествие в зимний лес»</a:t>
            </a:r>
          </a:p>
          <a:p>
            <a:pPr marL="457200" indent="-457200" algn="ctr">
              <a:buAutoNum type="arabicPeriod"/>
            </a:pPr>
            <a:r>
              <a:rPr lang="ru-RU" sz="2000" dirty="0"/>
              <a:t>Развлечение «Мы мороза не боимся»</a:t>
            </a:r>
          </a:p>
          <a:p>
            <a:pPr marL="0" indent="0" algn="ctr">
              <a:buNone/>
            </a:pPr>
            <a:r>
              <a:rPr lang="ru-RU" sz="2000" b="1" dirty="0"/>
              <a:t>Февраль</a:t>
            </a:r>
          </a:p>
          <a:p>
            <a:pPr marL="457200" indent="-457200" algn="ctr">
              <a:buAutoNum type="arabicPeriod"/>
            </a:pPr>
            <a:r>
              <a:rPr lang="ru-RU" sz="2000" dirty="0"/>
              <a:t>Развлечения «Малыши и Карлсон»</a:t>
            </a:r>
          </a:p>
          <a:p>
            <a:pPr marL="0" indent="0" algn="ctr">
              <a:buNone/>
            </a:pPr>
            <a:r>
              <a:rPr lang="ru-RU" sz="2000" dirty="0"/>
              <a:t>2. Досуг «Путешествие в страну сказок»</a:t>
            </a:r>
          </a:p>
          <a:p>
            <a:pPr marL="0" indent="0" algn="ctr">
              <a:buNone/>
            </a:pPr>
            <a:r>
              <a:rPr lang="ru-RU" sz="2000" b="1" dirty="0"/>
              <a:t>Март</a:t>
            </a:r>
          </a:p>
          <a:p>
            <a:pPr marL="457200" indent="-457200" algn="ctr">
              <a:buAutoNum type="arabicPeriod"/>
            </a:pPr>
            <a:r>
              <a:rPr lang="ru-RU" sz="2000" dirty="0"/>
              <a:t>Развлечения «Как цыплята маму искали»</a:t>
            </a:r>
          </a:p>
          <a:p>
            <a:pPr marL="457200" indent="-457200" algn="ctr">
              <a:buAutoNum type="arabicPeriod"/>
            </a:pPr>
            <a:r>
              <a:rPr lang="ru-RU" sz="2000" dirty="0"/>
              <a:t>Всё мы знаем, всё умеем»</a:t>
            </a:r>
          </a:p>
          <a:p>
            <a:pPr marL="0" indent="0" algn="ctr">
              <a:buNone/>
            </a:pPr>
            <a:r>
              <a:rPr lang="ru-RU" sz="2000" b="1" dirty="0"/>
              <a:t>Апрель</a:t>
            </a:r>
          </a:p>
          <a:p>
            <a:pPr marL="457200" indent="-457200" algn="ctr">
              <a:buAutoNum type="arabicPeriod"/>
            </a:pPr>
            <a:r>
              <a:rPr lang="ru-RU" sz="2000" dirty="0"/>
              <a:t>Развлечение  «Птицы - наши друзья»</a:t>
            </a:r>
          </a:p>
          <a:p>
            <a:pPr marL="457200" indent="-457200" algn="ctr">
              <a:buAutoNum type="arabicPeriod"/>
            </a:pPr>
            <a:r>
              <a:rPr lang="ru-RU" sz="2000" dirty="0"/>
              <a:t>Досуг «Космическое путешествие»</a:t>
            </a:r>
          </a:p>
          <a:p>
            <a:pPr marL="0" indent="0" algn="ctr">
              <a:buNone/>
            </a:pPr>
            <a:r>
              <a:rPr lang="ru-RU" sz="2000" b="1" dirty="0"/>
              <a:t>Май</a:t>
            </a:r>
          </a:p>
          <a:p>
            <a:pPr marL="457200" indent="-457200" algn="ctr">
              <a:buAutoNum type="arabicPeriod"/>
            </a:pPr>
            <a:r>
              <a:rPr lang="ru-RU" sz="2000" dirty="0"/>
              <a:t>Досуг  «Прогулка по весеннему лесу»</a:t>
            </a:r>
          </a:p>
          <a:p>
            <a:pPr marL="457200" indent="-457200" algn="ctr">
              <a:buAutoNum type="arabicPeriod"/>
            </a:pPr>
            <a:r>
              <a:rPr lang="ru-RU" sz="2000" dirty="0"/>
              <a:t>Развлечение «Весна пришла, тепло принесла»</a:t>
            </a:r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CBD2E7-C122-402B-8BA4-2100C5CBE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2068550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7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B3204-4E81-4A12-AF83-E8F0769F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/>
              <a:t>План проведения праздников и развлечений МБОУ «СОШТ №17» структурного подразделения</a:t>
            </a:r>
            <a:br>
              <a:rPr lang="ru-RU" sz="2200" b="1" dirty="0"/>
            </a:br>
            <a:r>
              <a:rPr lang="ru-RU" sz="2200" b="1" dirty="0"/>
              <a:t>на 2021 - 2022 учебный год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C6445-CCDD-4EC0-982F-807D9C629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86" y="2060848"/>
            <a:ext cx="8363272" cy="55306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Сентябрь</a:t>
            </a:r>
          </a:p>
          <a:p>
            <a:pPr marL="0" indent="0" algn="ctr">
              <a:buNone/>
            </a:pPr>
            <a:r>
              <a:rPr lang="ru-RU" sz="2000" dirty="0"/>
              <a:t>Спектакль «Колобок»</a:t>
            </a:r>
          </a:p>
          <a:p>
            <a:pPr marL="0" indent="0" algn="ctr">
              <a:buNone/>
            </a:pPr>
            <a:r>
              <a:rPr lang="ru-RU" sz="2000" b="1" dirty="0"/>
              <a:t>Октябрь</a:t>
            </a:r>
          </a:p>
          <a:p>
            <a:pPr marL="0" indent="0" algn="ctr">
              <a:buNone/>
            </a:pPr>
            <a:r>
              <a:rPr lang="ru-RU" sz="2000" dirty="0"/>
              <a:t>Праздник «Осенний теремок»</a:t>
            </a:r>
          </a:p>
          <a:p>
            <a:pPr marL="0" indent="0" algn="ctr">
              <a:buNone/>
            </a:pPr>
            <a:r>
              <a:rPr lang="ru-RU" sz="2000" b="1" dirty="0"/>
              <a:t>Ноябрь</a:t>
            </a:r>
          </a:p>
          <a:p>
            <a:pPr marL="0" indent="0" algn="ctr">
              <a:buNone/>
            </a:pPr>
            <a:r>
              <a:rPr lang="ru-RU" sz="2000" dirty="0"/>
              <a:t>Кукольный спектакль «Беззаботный зайка» (по ПДД)</a:t>
            </a:r>
          </a:p>
          <a:p>
            <a:pPr marL="0" indent="0" algn="ctr">
              <a:buNone/>
            </a:pPr>
            <a:r>
              <a:rPr lang="ru-RU" sz="2000" b="1" dirty="0"/>
              <a:t>Декабрь</a:t>
            </a:r>
          </a:p>
          <a:p>
            <a:pPr marL="0" indent="0" algn="ctr">
              <a:buNone/>
            </a:pPr>
            <a:r>
              <a:rPr lang="ru-RU" sz="2000" dirty="0"/>
              <a:t>Праздник  «Елочка, елка -лесной аромат»</a:t>
            </a:r>
          </a:p>
          <a:p>
            <a:pPr marL="0" indent="0" algn="ctr">
              <a:buNone/>
            </a:pPr>
            <a:r>
              <a:rPr lang="ru-RU" sz="2000" b="1" dirty="0"/>
              <a:t>Январь</a:t>
            </a:r>
          </a:p>
          <a:p>
            <a:pPr marL="0" indent="0" algn="ctr">
              <a:buNone/>
            </a:pPr>
            <a:r>
              <a:rPr lang="ru-RU" sz="2000" dirty="0"/>
              <a:t>Развлечение </a:t>
            </a:r>
          </a:p>
          <a:p>
            <a:pPr marL="0" indent="0" algn="ctr">
              <a:buNone/>
            </a:pPr>
            <a:r>
              <a:rPr lang="ru-RU" sz="2000" dirty="0"/>
              <a:t>"Трудно птицам зимовать – нужно птицам помогать!"</a:t>
            </a:r>
          </a:p>
          <a:p>
            <a:pPr marL="0" indent="0" algn="ctr">
              <a:buNone/>
            </a:pPr>
            <a:endParaRPr lang="ru-RU" sz="20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5E86B0-3474-45D3-BD0F-A72CD0A53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46348"/>
            <a:ext cx="2497813" cy="3428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FDF61A-B89B-4DD6-BC96-4185C6956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616" y="498405"/>
            <a:ext cx="249781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17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79CF0-9ACC-4AFE-BD48-BE96F641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prstClr val="black"/>
                </a:solidFill>
              </a:rPr>
              <a:t>План проведения праздников и развлечений МБОУ «СОШТ №17» структурного подразделения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на 2021 - 2022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1511A4-8BFC-4BF1-A1E5-6B47E0AC6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3571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 </a:t>
            </a:r>
            <a:r>
              <a:rPr lang="ru-RU" sz="2000" b="1" dirty="0"/>
              <a:t>Февраль</a:t>
            </a:r>
          </a:p>
          <a:p>
            <a:pPr marL="0" indent="0" algn="ctr">
              <a:buNone/>
            </a:pPr>
            <a:r>
              <a:rPr lang="ru-RU" sz="2000" dirty="0"/>
              <a:t>Тематическое развлечение </a:t>
            </a:r>
          </a:p>
          <a:p>
            <a:pPr marL="0" indent="0" algn="ctr">
              <a:buNone/>
            </a:pPr>
            <a:r>
              <a:rPr lang="ru-RU" sz="2000" dirty="0"/>
              <a:t>«Я как папа!»</a:t>
            </a:r>
          </a:p>
          <a:p>
            <a:pPr marL="0" indent="0" algn="ctr">
              <a:buNone/>
            </a:pPr>
            <a:r>
              <a:rPr lang="ru-RU" sz="2000" b="1" dirty="0"/>
              <a:t>Март</a:t>
            </a:r>
          </a:p>
          <a:p>
            <a:pPr marL="0" indent="0" algn="ctr">
              <a:buNone/>
            </a:pPr>
            <a:r>
              <a:rPr lang="ru-RU" sz="2000" dirty="0"/>
              <a:t>Тематический праздник</a:t>
            </a:r>
          </a:p>
          <a:p>
            <a:pPr marL="0" indent="0" algn="ctr">
              <a:buNone/>
            </a:pPr>
            <a:r>
              <a:rPr lang="ru-RU" sz="2000" dirty="0"/>
              <a:t>«Маму я люблю!»</a:t>
            </a:r>
          </a:p>
          <a:p>
            <a:pPr marL="0" indent="0" algn="ctr">
              <a:buNone/>
            </a:pPr>
            <a:r>
              <a:rPr lang="ru-RU" sz="2000" dirty="0"/>
              <a:t>Развлечение «Мы с матрешкой веселимся»</a:t>
            </a:r>
          </a:p>
          <a:p>
            <a:pPr marL="0" indent="0" algn="ctr">
              <a:buNone/>
            </a:pPr>
            <a:r>
              <a:rPr lang="ru-RU" sz="2000" b="1" dirty="0"/>
              <a:t>Апрель</a:t>
            </a:r>
          </a:p>
          <a:p>
            <a:pPr marL="0" indent="0" algn="ctr">
              <a:buNone/>
            </a:pPr>
            <a:r>
              <a:rPr lang="ru-RU" sz="2000" dirty="0"/>
              <a:t>Развлечение</a:t>
            </a:r>
          </a:p>
          <a:p>
            <a:pPr marL="0" indent="0" algn="ctr">
              <a:buNone/>
            </a:pPr>
            <a:r>
              <a:rPr lang="ru-RU" sz="2000" dirty="0"/>
              <a:t>«Весну встречаем»</a:t>
            </a:r>
          </a:p>
          <a:p>
            <a:pPr marL="0" indent="0" algn="ctr">
              <a:buNone/>
            </a:pPr>
            <a:r>
              <a:rPr lang="ru-RU" sz="2000" b="1" dirty="0"/>
              <a:t>Май</a:t>
            </a:r>
          </a:p>
          <a:p>
            <a:pPr marL="0" indent="0" algn="ctr">
              <a:buNone/>
            </a:pPr>
            <a:r>
              <a:rPr lang="ru-RU" sz="2000" dirty="0"/>
              <a:t>Развлечение «Солнечные зайчики»</a:t>
            </a:r>
          </a:p>
          <a:p>
            <a:pPr marL="0" indent="0" algn="ctr">
              <a:buNone/>
            </a:pPr>
            <a:r>
              <a:rPr lang="ru-RU" sz="2000" b="1" dirty="0"/>
              <a:t>Июнь</a:t>
            </a:r>
          </a:p>
          <a:p>
            <a:pPr marL="0" indent="0" algn="ctr">
              <a:buNone/>
            </a:pPr>
            <a:r>
              <a:rPr lang="ru-RU" sz="2000" b="1" dirty="0"/>
              <a:t>«</a:t>
            </a:r>
            <a:r>
              <a:rPr lang="ru-RU" sz="2000" dirty="0"/>
              <a:t>Вот какие мы большие»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10F08D-8A20-41D1-97CA-0DFDE34C9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99095"/>
            <a:ext cx="2063987" cy="234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34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_89368_840cfb2d_XXXL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7504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b69e9fa776f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70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03848" y="836712"/>
            <a:ext cx="57961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Младший возраст </a:t>
            </a:r>
            <a:r>
              <a:rPr lang="ru-RU" sz="1400" dirty="0"/>
              <a:t>— это возраст, который можно рассматривать как определенный рубеж развития ребенка с момента его рождения. </a:t>
            </a:r>
          </a:p>
          <a:p>
            <a:r>
              <a:rPr lang="ru-RU" sz="1400" b="1" dirty="0"/>
              <a:t>Кризис трех лет </a:t>
            </a:r>
            <a:r>
              <a:rPr lang="ru-RU" sz="1400" dirty="0"/>
              <a:t>завершает период «слияния» с матерью, малыш все больше начинает осознавать собственную «отдельность». Основные потребности в этом возрасте — потребность в общении, уважении и признании. </a:t>
            </a:r>
          </a:p>
          <a:p>
            <a:r>
              <a:rPr lang="ru-RU" sz="1400" dirty="0"/>
              <a:t>Основной и самый важный для ребенка вид деятельности — </a:t>
            </a:r>
            <a:r>
              <a:rPr lang="ru-RU" sz="1400" b="1" dirty="0"/>
              <a:t>игра</a:t>
            </a:r>
            <a:r>
              <a:rPr lang="ru-RU" sz="1400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b69e9fa776f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70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7544" y="764704"/>
            <a:ext cx="54726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1400" dirty="0"/>
            </a:br>
            <a:r>
              <a:rPr lang="ru-RU" sz="1400" dirty="0"/>
              <a:t>•    Происходит формирование «</a:t>
            </a:r>
            <a:r>
              <a:rPr lang="ru-RU" sz="1400" dirty="0" err="1"/>
              <a:t>противо-воли</a:t>
            </a:r>
            <a:r>
              <a:rPr lang="ru-RU" sz="1400" dirty="0"/>
              <a:t>», что выражается в желании делать все по-своему. Она совершенно необходима ребенку для благополучного отделения. Ему предстоит осознать себя как самостоятельного человека. Ребенок, отделяясь от взрослых, пытается установить с ними новые, более глубокие отношения.</a:t>
            </a:r>
            <a:br>
              <a:rPr lang="ru-RU" sz="1400" dirty="0"/>
            </a:br>
            <a:r>
              <a:rPr lang="ru-RU" sz="1400" dirty="0"/>
              <a:t>•    Проявления осознания себя как отдельного человека будут выражаться в его потребности отвергать почти все, что предлагают родители, и делать что-то самому, даже если ему этого не очень хочется или пока не по силам. Ребенок дает негативную реакцию не на само действие, которое он отказывается выполнять, а на требование или просьбу взрослого. При этом ребенок может слушаться одного родителя и во всем противоречить другому.</a:t>
            </a:r>
            <a:br>
              <a:rPr lang="ru-RU" sz="1400" dirty="0"/>
            </a:br>
            <a:r>
              <a:rPr lang="ru-RU" sz="1400" dirty="0"/>
              <a:t>•    Появляется возможность действовать не под влиянием любого случайно возникшего желания, а поступать исходя из других, более сложных и стабильных мотивов. Это является важным завоеванием в его развитии и следующим шагом в обретении самостоятельности.</a:t>
            </a:r>
            <a:br>
              <a:rPr lang="ru-RU" sz="1400" dirty="0"/>
            </a:br>
            <a:r>
              <a:rPr lang="ru-RU" sz="1400" dirty="0"/>
              <a:t>•    Возникает насущная потребность общаться не столько с матерью и членами семьи, но и со сверстниками. Ребенок осваивает правила взаимодействия через обратные реакции как взрослых, так и детей на его поступки.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3265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 этом возрасте у вашего ребенка: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green_kids_resale_tree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2458130"/>
            <a:ext cx="3995936" cy="4149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27584" y="1052736"/>
            <a:ext cx="78488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    </a:t>
            </a:r>
            <a:r>
              <a:rPr lang="ru-RU" sz="1400" dirty="0"/>
              <a:t>Игра становится все более коллективной. Игра с предметами может иметь уже какое-то сюжетное наполнение, она все более становится образно-ролевой. В ней ребенок воображает себя кем угодно и чем угодно и соответственно действует. Но в этом возрасте ребенку достаточно поиграть 10—15 минут, потом ему хочется переключиться на что-то другое.</a:t>
            </a:r>
            <a:br>
              <a:rPr lang="ru-RU" sz="1400" dirty="0"/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1916832"/>
            <a:ext cx="47525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    </a:t>
            </a:r>
            <a:r>
              <a:rPr lang="ru-RU" sz="1400" dirty="0"/>
              <a:t>Дети в игре со сверстниками учатся чувствовать и защищать свои личностные границы и воспринимать их наличие у других людей. Ребенок вынужден учиться учитывать желания и чувства партнеров по игре, иначе рискует остаться в одиночестве и скучать.</a:t>
            </a:r>
            <a:br>
              <a:rPr lang="ru-RU" sz="1400" dirty="0"/>
            </a:br>
            <a:r>
              <a:rPr lang="ru-RU" sz="1400" dirty="0"/>
              <a:t>•    Появляется много новых слов. Ребенок активно осваивает речь, придумывая несуществующие слова, придавая уже известным словам свой особенный личностный смысл.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b56d9398d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5576" y="40466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Дети второй младшей группы (3-4 лет) умеют: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1484784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400" dirty="0"/>
              <a:t>Ребёнок может уметь считать до трех и показывать соответствующее количество пальчиков на руке.</a:t>
            </a:r>
          </a:p>
          <a:p>
            <a:pPr>
              <a:buBlip>
                <a:blip r:embed="rId3"/>
              </a:buBlip>
            </a:pPr>
            <a:r>
              <a:rPr lang="ru-RU" sz="1400" dirty="0"/>
              <a:t>Ребёнок может уметь владеть понятиями: один - много, большой - маленький, высокий - низкий и т. д.</a:t>
            </a:r>
          </a:p>
          <a:p>
            <a:pPr>
              <a:buBlip>
                <a:blip r:embed="rId3"/>
              </a:buBlip>
            </a:pPr>
            <a:r>
              <a:rPr lang="ru-RU" sz="1400" dirty="0"/>
              <a:t>Ребёнок может знать основные цвета (красный, желтый, зеленый, синий, белый, черный) .</a:t>
            </a:r>
          </a:p>
          <a:p>
            <a:pPr>
              <a:buBlip>
                <a:blip r:embed="rId3"/>
              </a:buBlip>
            </a:pPr>
            <a:r>
              <a:rPr lang="ru-RU" sz="1400" dirty="0"/>
              <a:t>Ребёнок может знать основные геометрические фигуры (круг, квадрат, треугольник).</a:t>
            </a:r>
          </a:p>
          <a:p>
            <a:pPr>
              <a:buBlip>
                <a:blip r:embed="rId3"/>
              </a:buBlip>
            </a:pPr>
            <a:r>
              <a:rPr lang="ru-RU" sz="1400" dirty="0"/>
              <a:t>Ребёнок может уметь сравнивать предметы по величине, цвету, форме. Уметь сравнивать количество предметов.</a:t>
            </a:r>
          </a:p>
          <a:p>
            <a:pPr>
              <a:buBlip>
                <a:blip r:embed="rId3"/>
              </a:buBlip>
            </a:pPr>
            <a:r>
              <a:rPr lang="ru-RU" sz="1400" dirty="0"/>
              <a:t>Ребёнок может уметь подбирать пару к предмету с заданным признаком.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980728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Математика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333765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85725"/>
            <a:ext cx="9144000" cy="694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915816" y="764704"/>
            <a:ext cx="59766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400" dirty="0"/>
              <a:t> Ребенок может уметь складывать разрезанную картинку из 2-4 частей.</a:t>
            </a:r>
          </a:p>
          <a:p>
            <a:pPr>
              <a:buBlip>
                <a:blip r:embed="rId3"/>
              </a:buBlip>
            </a:pPr>
            <a:r>
              <a:rPr lang="ru-RU" sz="1400" dirty="0"/>
              <a:t>Ребенок может уметь находить и объяснять несоответствия на рисунках.</a:t>
            </a:r>
          </a:p>
          <a:p>
            <a:pPr>
              <a:buBlip>
                <a:blip r:embed="rId3"/>
              </a:buBlip>
            </a:pPr>
            <a:r>
              <a:rPr lang="ru-RU" sz="1400" dirty="0"/>
              <a:t>Ребенок может уметь находить лишний предмет и объяснять почему он сделал такой выбор.</a:t>
            </a:r>
          </a:p>
          <a:p>
            <a:pPr>
              <a:buBlip>
                <a:blip r:embed="rId3"/>
              </a:buBlip>
            </a:pPr>
            <a:r>
              <a:rPr lang="ru-RU" sz="1400" dirty="0"/>
              <a:t> Ребенок может уметь находить сходства и различия между предметами.</a:t>
            </a:r>
          </a:p>
          <a:p>
            <a:pPr>
              <a:buBlip>
                <a:blip r:embed="rId3"/>
              </a:buBlip>
            </a:pPr>
            <a:r>
              <a:rPr lang="ru-RU" sz="1400" dirty="0"/>
              <a:t> Ребенок может уметь запоминать 2-3 картинки.</a:t>
            </a:r>
          </a:p>
          <a:p>
            <a:pPr>
              <a:buBlip>
                <a:blip r:embed="rId3"/>
              </a:buBlip>
            </a:pPr>
            <a:r>
              <a:rPr lang="ru-RU" sz="1400" dirty="0"/>
              <a:t> Ребенок может уметь запоминать 3-4 слова, которые взрослый повторил несколько раз.</a:t>
            </a:r>
          </a:p>
          <a:p>
            <a:pPr>
              <a:buBlip>
                <a:blip r:embed="rId3"/>
              </a:buBlip>
            </a:pPr>
            <a:r>
              <a:rPr lang="ru-RU" sz="1400" dirty="0"/>
              <a:t> Ребенок может уметь запоминать и повторять движения, которые показал взрослый 1-2 раза,</a:t>
            </a:r>
          </a:p>
          <a:p>
            <a:pPr>
              <a:buBlip>
                <a:blip r:embed="rId3"/>
              </a:buBlip>
            </a:pPr>
            <a:r>
              <a:rPr lang="ru-RU" sz="1400" dirty="0"/>
              <a:t>Ребенок может уметь запоминать какую-либо деталь или признак предмета.</a:t>
            </a:r>
          </a:p>
          <a:p>
            <a:pPr>
              <a:buBlip>
                <a:blip r:embed="rId3"/>
              </a:buBlip>
            </a:pPr>
            <a:r>
              <a:rPr lang="ru-RU" sz="1400" dirty="0"/>
              <a:t> Ребенок может уметь не отвлекаясь, в течение 5 минут выполнять задание.</a:t>
            </a:r>
          </a:p>
          <a:p>
            <a:pPr>
              <a:buBlip>
                <a:blip r:embed="rId3"/>
              </a:buBlip>
            </a:pPr>
            <a:r>
              <a:rPr lang="ru-RU" sz="1400" dirty="0"/>
              <a:t> Ребенок может находить парные предметы. Уметь из группы предметов выбирать нужный.</a:t>
            </a:r>
          </a:p>
          <a:p>
            <a:pPr>
              <a:buBlip>
                <a:blip r:embed="rId3"/>
              </a:buBlip>
            </a:pPr>
            <a:r>
              <a:rPr lang="ru-RU" sz="1400" dirty="0"/>
              <a:t> Ребенок может уметь обращать внимание на свойства и признаки предметов, находить сходства и различия между предметами.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188640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Логическое</a:t>
            </a:r>
            <a:r>
              <a:rPr lang="ru-RU" sz="2000" b="1" dirty="0">
                <a:latin typeface="Monotype Corsiva" pitchFamily="66" charset="0"/>
              </a:rPr>
              <a:t> мышление (развитие мышления, памяти, внимания)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333765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1726"/>
            <a:ext cx="9126426" cy="6869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99592" y="47667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Развитие</a:t>
            </a:r>
            <a:r>
              <a:rPr lang="ru-RU" sz="2000" b="1" dirty="0">
                <a:latin typeface="Monotype Corsiva" pitchFamily="66" charset="0"/>
              </a:rPr>
              <a:t> речи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980728"/>
            <a:ext cx="5760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/>
              <a:t>Ребенок может уметь не только зрительно воспринимать образы, но и описывать увиденное.</a:t>
            </a:r>
          </a:p>
          <a:p>
            <a:pPr>
              <a:buBlip>
                <a:blip r:embed="rId3"/>
              </a:buBlip>
            </a:pPr>
            <a:r>
              <a:rPr lang="ru-RU" dirty="0"/>
              <a:t>Ребенок легко формирует простые предложения, постепенно переходит к сложным (из 5-6 слов).</a:t>
            </a:r>
          </a:p>
          <a:p>
            <a:pPr>
              <a:buBlip>
                <a:blip r:embed="rId3"/>
              </a:buBlip>
            </a:pPr>
            <a:r>
              <a:rPr lang="ru-RU" dirty="0"/>
              <a:t>Ребенок может уметь разделять предметы по группам: мебель, посуда, одежды и т.д.</a:t>
            </a:r>
          </a:p>
          <a:p>
            <a:pPr>
              <a:buBlip>
                <a:blip r:embed="rId3"/>
              </a:buBlip>
            </a:pPr>
            <a:r>
              <a:rPr lang="ru-RU" dirty="0"/>
              <a:t>Ребенок может уметь называть по одному признаку каждого предмета.</a:t>
            </a:r>
          </a:p>
          <a:p>
            <a:pPr>
              <a:buBlip>
                <a:blip r:embed="rId3"/>
              </a:buBlip>
            </a:pPr>
            <a:r>
              <a:rPr lang="ru-RU" dirty="0"/>
              <a:t>Ребенок может знать названия основных действий людей и животных  (лежит, сидит, бежит и т.д.)</a:t>
            </a:r>
          </a:p>
          <a:p>
            <a:pPr>
              <a:buBlip>
                <a:blip r:embed="rId3"/>
              </a:buBlip>
            </a:pPr>
            <a:r>
              <a:rPr lang="ru-RU" dirty="0"/>
              <a:t>Ребенок может уметь повторять за взрослым стишки и песенки.</a:t>
            </a:r>
          </a:p>
          <a:p>
            <a:pPr>
              <a:buBlip>
                <a:blip r:embed="rId3"/>
              </a:buBlip>
            </a:pPr>
            <a:r>
              <a:rPr lang="ru-RU" dirty="0"/>
              <a:t>Ребенок может знать свое имя и фамилию.</a:t>
            </a:r>
          </a:p>
          <a:p>
            <a:pPr>
              <a:buBlip>
                <a:blip r:embed="rId3"/>
              </a:buBlip>
            </a:pPr>
            <a:r>
              <a:rPr lang="ru-RU" dirty="0"/>
              <a:t>Ребенок может уметь управлять силой голоса, говорить громко – тихо.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lesed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31217" y="16672"/>
            <a:ext cx="9175217" cy="684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188640"/>
            <a:ext cx="8316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Окружающий</a:t>
            </a:r>
            <a:r>
              <a:rPr lang="ru-RU" sz="2000" b="1" dirty="0">
                <a:latin typeface="Monotype Corsiva" pitchFamily="66" charset="0"/>
              </a:rPr>
              <a:t> мир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48680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/>
              <a:t>Ребенок может знать названия и уметь показывать  домашних (корова, коза, лошадь, кошка, собака и т.д.) и диких (волк, заяц, лиса и т.д.) животных.</a:t>
            </a:r>
          </a:p>
          <a:p>
            <a:pPr>
              <a:buBlip>
                <a:blip r:embed="rId3"/>
              </a:buBlip>
            </a:pPr>
            <a:r>
              <a:rPr lang="ru-RU" dirty="0"/>
              <a:t>Ребенок может знать названия 3-4 птиц (воробей, ласточка, ворона), 3-4 рыб (кит, сом, акула) и 3-4 насекомых (кузнечик, бабочка, пчела).</a:t>
            </a:r>
          </a:p>
          <a:p>
            <a:pPr>
              <a:buBlip>
                <a:blip r:embed="rId3"/>
              </a:buBlip>
            </a:pPr>
            <a:r>
              <a:rPr lang="ru-RU" dirty="0"/>
              <a:t>Ребенок может знать названия основных растений: 3-4 деревьев (береза, дуб, яблоня) и 3-4 цветов (ромашка, тюльпан, роза).</a:t>
            </a:r>
          </a:p>
          <a:p>
            <a:pPr>
              <a:buBlip>
                <a:blip r:embed="rId3"/>
              </a:buBlip>
            </a:pPr>
            <a:r>
              <a:rPr lang="ru-RU" dirty="0"/>
              <a:t>Ребенок может знать, что такое овощи, фрукты, ягоды, грибы.</a:t>
            </a:r>
          </a:p>
          <a:p>
            <a:pPr>
              <a:buBlip>
                <a:blip r:embed="rId3"/>
              </a:buBlip>
            </a:pPr>
            <a:r>
              <a:rPr lang="ru-RU" dirty="0"/>
              <a:t>Ребенок может иметь представление о материалах, из которых изготовлены окружающие предметы.</a:t>
            </a:r>
          </a:p>
          <a:p>
            <a:pPr>
              <a:buBlip>
                <a:blip r:embed="rId3"/>
              </a:buBlip>
            </a:pPr>
            <a:r>
              <a:rPr lang="ru-RU" dirty="0"/>
              <a:t>Ребенок может знать части суток - утро, день, вечер, ночь.</a:t>
            </a:r>
          </a:p>
          <a:p>
            <a:pPr>
              <a:buBlip>
                <a:blip r:embed="rId3"/>
              </a:buBlip>
            </a:pPr>
            <a:r>
              <a:rPr lang="ru-RU" dirty="0"/>
              <a:t>Ребенок может уметь называть явления природы - дождь, снег, ветер.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635080" cy="706090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Навыки обихода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aHR0cHM6Ly9waWNzLmVzcHV0bmlrLmNvbS51YS9yZXBvc2l0b3J5L2hvbWUvMjkzMC9pbWFnZXMvbXNnLzY3MDU4MjY4LzIuanBn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355976" y="3717032"/>
            <a:ext cx="4541688" cy="2869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112474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dirty="0"/>
              <a:t>Ребенок может уметь самостоятельно одевать вещи (без застежек).</a:t>
            </a:r>
          </a:p>
          <a:p>
            <a:pPr>
              <a:buBlip>
                <a:blip r:embed="rId3"/>
              </a:buBlip>
            </a:pPr>
            <a:r>
              <a:rPr lang="ru-RU" dirty="0"/>
              <a:t> Ребенок может уметь разрезать ножницами бумагу.</a:t>
            </a:r>
          </a:p>
          <a:p>
            <a:pPr>
              <a:buBlip>
                <a:blip r:embed="rId3"/>
              </a:buBlip>
            </a:pPr>
            <a:r>
              <a:rPr lang="ru-RU" dirty="0"/>
              <a:t>Ребенок может уметь пользоваться карандашами, фломастерами, ручками и т.д. Уметь рисовать кружочки, точки, линии.</a:t>
            </a:r>
          </a:p>
          <a:p>
            <a:pPr>
              <a:buBlip>
                <a:blip r:embed="rId3"/>
              </a:buBlip>
            </a:pPr>
            <a:r>
              <a:rPr lang="ru-RU"/>
              <a:t>Ребенок </a:t>
            </a:r>
            <a:r>
              <a:rPr lang="ru-RU" dirty="0"/>
              <a:t>может уметь обводить и раскрашивать картинки.</a:t>
            </a:r>
          </a:p>
          <a:p>
            <a:pPr>
              <a:buBlip>
                <a:blip r:embed="rId3"/>
              </a:buBlip>
            </a:pPr>
            <a:r>
              <a:rPr lang="ru-RU" dirty="0"/>
              <a:t>Ребенок может знать основные правила гигиены.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1123</Words>
  <Application>Microsoft Office PowerPoint</Application>
  <PresentationFormat>Экран (4:3)</PresentationFormat>
  <Paragraphs>117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Monotype Corsiva</vt:lpstr>
      <vt:lpstr>Segoe Script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Навыки обихода</vt:lpstr>
      <vt:lpstr>Презентация PowerPoint</vt:lpstr>
      <vt:lpstr>Презентация PowerPoint</vt:lpstr>
      <vt:lpstr>Наши развлечения на 2021год</vt:lpstr>
      <vt:lpstr>Наши развлечения на 2022год</vt:lpstr>
      <vt:lpstr>План проведения праздников и развлечений МБОУ «СОШТ №17» структурного подразделения на 2021 - 2022 учебный год </vt:lpstr>
      <vt:lpstr>План проведения праздников и развлечений МБОУ «СОШТ №17» структурного подразделения на 2021 - 2022 учебный год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14</cp:revision>
  <dcterms:created xsi:type="dcterms:W3CDTF">2016-09-18T08:48:49Z</dcterms:created>
  <dcterms:modified xsi:type="dcterms:W3CDTF">2021-12-06T05:39:55Z</dcterms:modified>
</cp:coreProperties>
</file>